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8" r:id="rId1"/>
  </p:sldMasterIdLst>
  <p:notesMasterIdLst>
    <p:notesMasterId r:id="rId32"/>
  </p:notesMasterIdLst>
  <p:handoutMasterIdLst>
    <p:handoutMasterId r:id="rId33"/>
  </p:handoutMasterIdLst>
  <p:sldIdLst>
    <p:sldId id="258" r:id="rId2"/>
    <p:sldId id="260" r:id="rId3"/>
    <p:sldId id="262" r:id="rId4"/>
    <p:sldId id="261" r:id="rId5"/>
    <p:sldId id="263" r:id="rId6"/>
    <p:sldId id="289" r:id="rId7"/>
    <p:sldId id="291" r:id="rId8"/>
    <p:sldId id="264" r:id="rId9"/>
    <p:sldId id="267" r:id="rId10"/>
    <p:sldId id="269" r:id="rId11"/>
    <p:sldId id="292" r:id="rId12"/>
    <p:sldId id="293" r:id="rId13"/>
    <p:sldId id="271" r:id="rId14"/>
    <p:sldId id="272" r:id="rId15"/>
    <p:sldId id="273" r:id="rId16"/>
    <p:sldId id="274" r:id="rId17"/>
    <p:sldId id="275" r:id="rId18"/>
    <p:sldId id="276" r:id="rId19"/>
    <p:sldId id="278" r:id="rId20"/>
    <p:sldId id="280" r:id="rId21"/>
    <p:sldId id="294" r:id="rId22"/>
    <p:sldId id="281" r:id="rId23"/>
    <p:sldId id="295" r:id="rId24"/>
    <p:sldId id="296" r:id="rId25"/>
    <p:sldId id="282" r:id="rId26"/>
    <p:sldId id="284" r:id="rId27"/>
    <p:sldId id="285" r:id="rId28"/>
    <p:sldId id="298" r:id="rId29"/>
    <p:sldId id="287" r:id="rId30"/>
    <p:sldId id="288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0080"/>
    <a:srgbClr val="800080"/>
    <a:srgbClr val="FF00FF"/>
    <a:srgbClr val="8F2A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1" autoAdjust="0"/>
    <p:restoredTop sz="94569" autoAdjust="0"/>
  </p:normalViewPr>
  <p:slideViewPr>
    <p:cSldViewPr snapToGrid="0" snapToObjects="1">
      <p:cViewPr>
        <p:scale>
          <a:sx n="81" d="100"/>
          <a:sy n="81" d="100"/>
        </p:scale>
        <p:origin x="-1896" y="-2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12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 snapToObjects="1">
      <p:cViewPr varScale="1">
        <p:scale>
          <a:sx n="69" d="100"/>
          <a:sy n="69" d="100"/>
        </p:scale>
        <p:origin x="-3568" y="-10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748ED9-7C73-4846-AC4A-41DEEDF1B3D5}" type="datetimeFigureOut">
              <a:rPr lang="en-US" smtClean="0"/>
              <a:t>4/5/17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875831-5436-7D45-91CF-2CB496D859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694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BCE23-4DE8-FB43-A416-295FD997AB9B}" type="datetimeFigureOut">
              <a:rPr lang="en-US" smtClean="0"/>
              <a:t>4/5/17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BD2477-87AB-C74B-91F0-EF2AFF8209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08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BD2477-87AB-C74B-91F0-EF2AFF8209F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529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≠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BD2477-87AB-C74B-91F0-EF2AFF8209F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0416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328166" y="1295400"/>
            <a:ext cx="6487668" cy="3152887"/>
          </a:xfrm>
          <a:prstGeom prst="rect">
            <a:avLst/>
          </a:prstGeo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</a:pPr>
            <a:endParaRPr sz="3200" kern="120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22921" y="1523999"/>
            <a:ext cx="6498158" cy="1724867"/>
          </a:xfrm>
        </p:spPr>
        <p:txBody>
          <a:bodyPr vert="horz" lIns="91440" tIns="45720" rIns="91440" bIns="45720" rtlCol="0" anchor="b" anchorCtr="0">
            <a:noAutofit/>
          </a:bodyPr>
          <a:lstStyle>
            <a:lvl1pPr marL="0" indent="0" algn="ctr" defTabSz="914400" rtl="0" eaLnBrk="1" latinLnBrk="0" hangingPunct="1">
              <a:spcBef>
                <a:spcPct val="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22921" y="3299012"/>
            <a:ext cx="6498159" cy="91664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8" y="611872"/>
            <a:ext cx="4079545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8" y="1787856"/>
            <a:ext cx="4079545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>
            <a:off x="5090617" y="359392"/>
            <a:ext cx="3657600" cy="5318077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None/>
              <a:defRPr sz="3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9792" y="368301"/>
            <a:ext cx="1524000" cy="55753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9274" y="368301"/>
            <a:ext cx="6689726" cy="55753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38" y="3352801"/>
            <a:ext cx="8416925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38" y="4771029"/>
            <a:ext cx="8416925" cy="972671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/>
          </p:nvPr>
        </p:nvSpPr>
        <p:spPr>
          <a:xfrm>
            <a:off x="370980" y="363538"/>
            <a:ext cx="8402040" cy="2836862"/>
          </a:xfrm>
          <a:ln w="3175">
            <a:solidFill>
              <a:schemeClr val="bg1"/>
            </a:solidFill>
          </a:ln>
          <a:effectLst>
            <a:outerShdw blurRad="63500" sx="100500" sy="100500" algn="ctr" rotWithShape="0">
              <a:prstClr val="black">
                <a:alpha val="50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2403144"/>
            <a:ext cx="8056563" cy="1362075"/>
          </a:xfrm>
        </p:spPr>
        <p:txBody>
          <a:bodyPr anchor="b" anchorCtr="0"/>
          <a:lstStyle>
            <a:lvl1pPr algn="ct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3736005"/>
            <a:ext cx="8056563" cy="1500187"/>
          </a:xfrm>
        </p:spPr>
        <p:txBody>
          <a:bodyPr anchor="t" anchorCtr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9275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1071" y="1600201"/>
            <a:ext cx="3840480" cy="4343400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274" y="107576"/>
            <a:ext cx="8042276" cy="1336956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4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9274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51070" y="1453224"/>
            <a:ext cx="3840480" cy="750887"/>
          </a:xfrm>
        </p:spPr>
        <p:txBody>
          <a:bodyPr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51070" y="2347415"/>
            <a:ext cx="3840480" cy="3596185"/>
          </a:xfrm>
        </p:spPr>
        <p:txBody>
          <a:bodyPr>
            <a:normAutofit/>
          </a:bodyPr>
          <a:lstStyle>
            <a:lvl1pPr>
              <a:spcBef>
                <a:spcPts val="1600"/>
              </a:spcBef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399" y="611872"/>
            <a:ext cx="3840480" cy="1162050"/>
          </a:xfrm>
        </p:spPr>
        <p:txBody>
          <a:bodyPr anchor="b"/>
          <a:lstStyle>
            <a:lvl1pPr algn="ctr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2824" y="368300"/>
            <a:ext cx="3840480" cy="5575300"/>
          </a:xfrm>
        </p:spPr>
        <p:txBody>
          <a:bodyPr>
            <a:normAutofit/>
          </a:bodyPr>
          <a:lstStyle>
            <a:lvl1pPr>
              <a:spcBef>
                <a:spcPts val="2000"/>
              </a:spcBef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399" y="1787856"/>
            <a:ext cx="3840480" cy="3720152"/>
          </a:xfrm>
        </p:spPr>
        <p:txBody>
          <a:bodyPr>
            <a:normAutofit/>
          </a:bodyPr>
          <a:lstStyle>
            <a:lvl1pPr marL="0" indent="0" algn="ctr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97906" y="6275668"/>
            <a:ext cx="990600" cy="365125"/>
          </a:xfrm>
          <a:prstGeom prst="rect">
            <a:avLst/>
          </a:prstGeom>
        </p:spPr>
        <p:txBody>
          <a:bodyPr/>
          <a:lstStyle/>
          <a:p>
            <a:fld id="{AEE10D36-1202-314C-8927-48D2A62E4DD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2.jpg"/><Relationship Id="rId15" Type="http://schemas.openxmlformats.org/officeDocument/2006/relationships/image" Target="../media/image3.jpeg"/><Relationship Id="rId16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9275" y="107576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9275" y="1600201"/>
            <a:ext cx="8042276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9835" y="627566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4/6/17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4458" y="6275668"/>
            <a:ext cx="48409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pic>
        <p:nvPicPr>
          <p:cNvPr id="7" name="Picture 6" descr="logo4.jp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135" y="229279"/>
            <a:ext cx="653018" cy="653018"/>
          </a:xfrm>
          <a:prstGeom prst="rect">
            <a:avLst/>
          </a:prstGeom>
        </p:spPr>
      </p:pic>
      <p:pic>
        <p:nvPicPr>
          <p:cNvPr id="8" name="Picture 7" descr="logo1.jpeg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577" y="320757"/>
            <a:ext cx="665888" cy="345587"/>
          </a:xfrm>
          <a:prstGeom prst="rect">
            <a:avLst/>
          </a:prstGeom>
        </p:spPr>
      </p:pic>
      <p:pic>
        <p:nvPicPr>
          <p:cNvPr id="9" name="Picture 8" descr="logo3.png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6" y="6117424"/>
            <a:ext cx="941047" cy="470242"/>
          </a:xfrm>
          <a:prstGeom prst="rect">
            <a:avLst/>
          </a:prstGeom>
        </p:spPr>
      </p:pic>
      <p:sp>
        <p:nvSpPr>
          <p:cNvPr id="10" name="TextBox 9"/>
          <p:cNvSpPr txBox="1"/>
          <p:nvPr userDrawn="1"/>
        </p:nvSpPr>
        <p:spPr>
          <a:xfrm>
            <a:off x="1576208" y="6093693"/>
            <a:ext cx="62563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26</a:t>
            </a:r>
            <a:r>
              <a:rPr lang="en-US" sz="1400" b="1" baseline="30000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th</a:t>
            </a:r>
            <a:r>
              <a:rPr lang="en-US" sz="14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International World Wide Web Conference, Perth, Australia</a:t>
            </a:r>
          </a:p>
          <a:p>
            <a:pPr algn="ctr"/>
            <a:r>
              <a:rPr lang="en-US" sz="1400" b="0" dirty="0" smtClean="0">
                <a:solidFill>
                  <a:srgbClr val="400080"/>
                </a:solidFill>
                <a:effectLst/>
              </a:rPr>
              <a:t>3-7 April, 2017</a:t>
            </a:r>
          </a:p>
        </p:txBody>
      </p:sp>
      <p:sp>
        <p:nvSpPr>
          <p:cNvPr id="12" name="TextBox 11"/>
          <p:cNvSpPr txBox="1"/>
          <p:nvPr userDrawn="1"/>
        </p:nvSpPr>
        <p:spPr>
          <a:xfrm>
            <a:off x="7904537" y="6218334"/>
            <a:ext cx="77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020594-61A6-4814-84B0-9246FB6DDEAC}" type="slidenum">
              <a:rPr lang="it-IT" smtClean="0">
                <a:solidFill>
                  <a:srgbClr val="400080"/>
                </a:solidFill>
                <a:latin typeface="Calibri"/>
                <a:cs typeface="Calibri"/>
              </a:rPr>
              <a:pPr marL="0" marR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lang="it-IT" dirty="0" smtClean="0">
                <a:solidFill>
                  <a:srgbClr val="400080"/>
                </a:solidFill>
                <a:latin typeface="Calibri"/>
                <a:cs typeface="Calibri"/>
              </a:rPr>
              <a:t>/30</a:t>
            </a:r>
            <a:endParaRPr lang="en-US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200" b="1" kern="1200">
          <a:solidFill>
            <a:srgbClr val="400080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Calibri"/>
          <a:ea typeface="+mj-ea"/>
          <a:cs typeface="Calibri"/>
        </a:defRPr>
      </a:lvl1pPr>
    </p:titleStyle>
    <p:bodyStyle>
      <a:lvl1pPr marL="349250" indent="-349250" algn="l" defTabSz="914400" rtl="0" eaLnBrk="1" latinLnBrk="0" hangingPunct="1">
        <a:spcBef>
          <a:spcPts val="2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400" kern="1200">
          <a:solidFill>
            <a:srgbClr val="400080"/>
          </a:solidFill>
          <a:latin typeface="Calibri"/>
          <a:ea typeface="+mn-ea"/>
          <a:cs typeface="Calibri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2200" kern="1200">
          <a:solidFill>
            <a:srgbClr val="400080"/>
          </a:solidFill>
          <a:latin typeface="Calibri"/>
          <a:ea typeface="+mn-ea"/>
          <a:cs typeface="Calibri"/>
        </a:defRPr>
      </a:lvl2pPr>
      <a:lvl3pPr marL="96837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2000" kern="1200">
          <a:solidFill>
            <a:srgbClr val="400080"/>
          </a:solidFill>
          <a:latin typeface="Calibri"/>
          <a:ea typeface="+mn-ea"/>
          <a:cs typeface="Calibri"/>
        </a:defRPr>
      </a:lvl3pPr>
      <a:lvl4pPr marL="1263650" indent="-295275" algn="l" defTabSz="914400" rtl="0" eaLnBrk="1" latinLnBrk="0" hangingPunct="1">
        <a:spcBef>
          <a:spcPts val="600"/>
        </a:spcBef>
        <a:buClr>
          <a:schemeClr val="accent1">
            <a:lumMod val="75000"/>
          </a:schemeClr>
        </a:buClr>
        <a:buSzPct val="110000"/>
        <a:buFont typeface="Wingdings 2" pitchFamily="18" charset="2"/>
        <a:buChar char=""/>
        <a:defRPr sz="1800" kern="1200">
          <a:solidFill>
            <a:srgbClr val="400080"/>
          </a:solidFill>
          <a:latin typeface="Calibri"/>
          <a:ea typeface="+mn-ea"/>
          <a:cs typeface="Calibri"/>
        </a:defRPr>
      </a:lvl4pPr>
      <a:lvl5pPr marL="1546225" indent="-282575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"/>
        <a:defRPr sz="1800" kern="1200">
          <a:solidFill>
            <a:srgbClr val="400080"/>
          </a:solidFill>
          <a:latin typeface="Calibri"/>
          <a:ea typeface="+mn-ea"/>
          <a:cs typeface="Calibri"/>
        </a:defRPr>
      </a:lvl5pPr>
      <a:lvl6pPr marL="1828800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1177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2398713" indent="-282575" algn="l" defTabSz="914400" rtl="0" eaLnBrk="1" latinLnBrk="0" hangingPunct="1">
        <a:spcBef>
          <a:spcPct val="20000"/>
        </a:spcBef>
        <a:buClr>
          <a:schemeClr val="accent2"/>
        </a:buClr>
        <a:buSzPct val="110000"/>
        <a:buFont typeface="Wingdings 2" pitchFamily="18" charset="2"/>
        <a:buChar char="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689225" indent="-282575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110000"/>
        <a:buFont typeface="Wingdings 2" pitchFamily="18" charset="2"/>
        <a:buChar char=""/>
        <a:defRPr lang="en-US" sz="1800" kern="120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5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322921" y="1869965"/>
            <a:ext cx="6498158" cy="1096645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Numerical Facet Range Partition: Evaluation Metric and Methods</a:t>
            </a:r>
            <a:endParaRPr lang="en-US" sz="36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322921" y="3299012"/>
            <a:ext cx="6498159" cy="91664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9250" indent="-34925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500"/>
              </a:spcBef>
              <a:buNone/>
            </a:pP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Xueqing Liu</a:t>
            </a:r>
            <a:r>
              <a:rPr lang="en-US" baseline="300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, </a:t>
            </a:r>
            <a:r>
              <a:rPr lang="en-US" dirty="0" err="1" smtClean="0">
                <a:solidFill>
                  <a:srgbClr val="400080"/>
                </a:solidFill>
                <a:latin typeface="Calibri"/>
                <a:cs typeface="Calibri"/>
              </a:rPr>
              <a:t>Chengxiang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 Zhai</a:t>
            </a:r>
            <a:r>
              <a:rPr lang="en-US" baseline="300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,</a:t>
            </a:r>
          </a:p>
          <a:p>
            <a:pPr marL="0" indent="0" algn="ctr">
              <a:spcBef>
                <a:spcPts val="500"/>
              </a:spcBef>
              <a:buNone/>
            </a:pP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Wei Han</a:t>
            </a:r>
            <a:r>
              <a:rPr lang="en-US" baseline="30000" dirty="0" smtClean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, </a:t>
            </a:r>
            <a:r>
              <a:rPr lang="en-US" dirty="0" err="1" smtClean="0">
                <a:solidFill>
                  <a:srgbClr val="400080"/>
                </a:solidFill>
                <a:latin typeface="Calibri"/>
                <a:cs typeface="Calibri"/>
              </a:rPr>
              <a:t>Onur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 Gungor</a:t>
            </a:r>
            <a:r>
              <a:rPr lang="en-US" baseline="30000" dirty="0" smtClean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endParaRPr lang="en-US" baseline="30000" dirty="0">
              <a:solidFill>
                <a:srgbClr val="400080"/>
              </a:solidFill>
              <a:latin typeface="Calibri"/>
              <a:cs typeface="Calibri"/>
            </a:endParaRPr>
          </a:p>
        </p:txBody>
      </p:sp>
      <p:pic>
        <p:nvPicPr>
          <p:cNvPr id="7" name="Picture 6" descr="logo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183" y="4744883"/>
            <a:ext cx="1122844" cy="582742"/>
          </a:xfrm>
          <a:prstGeom prst="rect">
            <a:avLst/>
          </a:prstGeom>
        </p:spPr>
      </p:pic>
      <p:sp>
        <p:nvSpPr>
          <p:cNvPr id="8" name="Sottotitolo 2"/>
          <p:cNvSpPr txBox="1">
            <a:spLocks/>
          </p:cNvSpPr>
          <p:nvPr/>
        </p:nvSpPr>
        <p:spPr>
          <a:xfrm>
            <a:off x="2441511" y="4658912"/>
            <a:ext cx="2038993" cy="10801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it-IT" sz="1600" b="1" baseline="30000" dirty="0" smtClean="0">
                <a:solidFill>
                  <a:srgbClr val="333399"/>
                </a:solidFill>
                <a:latin typeface="Calibri"/>
                <a:cs typeface="Calibri"/>
              </a:rPr>
              <a:t>1</a:t>
            </a:r>
            <a:r>
              <a:rPr lang="en-US" sz="1600" b="1" dirty="0" smtClean="0">
                <a:solidFill>
                  <a:srgbClr val="333399"/>
                </a:solidFill>
                <a:latin typeface="Calibri"/>
                <a:cs typeface="Calibri"/>
              </a:rPr>
              <a:t>Department of CS,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1600" b="1" dirty="0" smtClean="0">
                <a:solidFill>
                  <a:srgbClr val="333399"/>
                </a:solidFill>
                <a:latin typeface="Calibri"/>
                <a:cs typeface="Calibri"/>
              </a:rPr>
              <a:t>University of Illinois</a:t>
            </a:r>
            <a:endParaRPr lang="it-IT" sz="1600" dirty="0" smtClean="0">
              <a:solidFill>
                <a:srgbClr val="333399"/>
              </a:solidFill>
              <a:latin typeface="Calibri"/>
              <a:cs typeface="Calibri"/>
            </a:endParaRPr>
          </a:p>
        </p:txBody>
      </p:sp>
      <p:pic>
        <p:nvPicPr>
          <p:cNvPr id="10" name="Picture 9" descr="logo5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5553" y="4810286"/>
            <a:ext cx="2334278" cy="774324"/>
          </a:xfrm>
          <a:prstGeom prst="rect">
            <a:avLst/>
          </a:prstGeom>
        </p:spPr>
      </p:pic>
      <p:sp>
        <p:nvSpPr>
          <p:cNvPr id="11" name="Sottotitolo 2"/>
          <p:cNvSpPr txBox="1">
            <a:spLocks/>
          </p:cNvSpPr>
          <p:nvPr/>
        </p:nvSpPr>
        <p:spPr>
          <a:xfrm>
            <a:off x="5791215" y="4666903"/>
            <a:ext cx="2038993" cy="5163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it-IT" sz="1600" b="1" baseline="30000" dirty="0" smtClean="0">
                <a:solidFill>
                  <a:srgbClr val="333399"/>
                </a:solidFill>
                <a:latin typeface="Calibri"/>
                <a:cs typeface="Calibri"/>
              </a:rPr>
              <a:t>2</a:t>
            </a:r>
            <a:r>
              <a:rPr lang="it-IT" sz="1600" b="1" dirty="0" smtClean="0">
                <a:solidFill>
                  <a:srgbClr val="333399"/>
                </a:solidFill>
                <a:latin typeface="Calibri"/>
                <a:cs typeface="Calibri"/>
              </a:rPr>
              <a:t>Walmart </a:t>
            </a:r>
            <a:r>
              <a:rPr lang="it-IT" sz="1600" b="1" dirty="0" err="1" smtClean="0">
                <a:solidFill>
                  <a:srgbClr val="333399"/>
                </a:solidFill>
                <a:latin typeface="Calibri"/>
                <a:cs typeface="Calibri"/>
              </a:rPr>
              <a:t>Labs</a:t>
            </a:r>
            <a:endParaRPr lang="it-IT" sz="1600" b="1" dirty="0" smtClean="0">
              <a:solidFill>
                <a:srgbClr val="333399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063156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What Makes a Good Partition?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796774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Good Partition?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One that saves user’s browsing cost!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061" y="2993868"/>
            <a:ext cx="3266284" cy="277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713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Browsing Cost under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3131158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333961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5568120" y="301054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3366940" y="4960773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7942373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88258" y="283706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item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99556" y="239362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71174" y="237949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2199" y="236381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00261" y="234658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22129" y="233500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824933" y="234658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9605" y="3298734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price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77105" y="328305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150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72216" y="32758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5672" y="32673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20868" y="324896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714325" y="324459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102529" y="4233575"/>
            <a:ext cx="3706887" cy="1227745"/>
          </a:xfrm>
          <a:prstGeom prst="rect">
            <a:avLst/>
          </a:prstGeom>
          <a:noFill/>
          <a:ln w="9525" cmpd="sng">
            <a:solidFill>
              <a:srgbClr val="400080"/>
            </a:solidFill>
            <a:prstDash val="dash"/>
          </a:ln>
        </p:spPr>
        <p:txBody>
          <a:bodyPr wrap="square" rtlCol="0">
            <a:spAutoFit/>
          </a:bodyPr>
          <a:lstStyle/>
          <a:p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28" name="Oval 27"/>
          <p:cNvSpPr>
            <a:spLocks noChangeAspect="1"/>
          </p:cNvSpPr>
          <p:nvPr/>
        </p:nvSpPr>
        <p:spPr>
          <a:xfrm>
            <a:off x="3366940" y="4542774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6735189" y="302182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3660097" y="4358982"/>
            <a:ext cx="3273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400080"/>
                </a:solidFill>
                <a:latin typeface="Calibri"/>
                <a:cs typeface="Calibri"/>
              </a:rPr>
              <a:t>r</a:t>
            </a:r>
            <a:r>
              <a:rPr lang="en-US" sz="2000" dirty="0" smtClean="0">
                <a:solidFill>
                  <a:srgbClr val="400080"/>
                </a:solidFill>
                <a:latin typeface="Calibri"/>
                <a:cs typeface="Calibri"/>
              </a:rPr>
              <a:t>elevant (clicked) item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3681031" y="4831927"/>
            <a:ext cx="3273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400080"/>
                </a:solidFill>
                <a:latin typeface="Calibri"/>
                <a:cs typeface="Calibri"/>
              </a:rPr>
              <a:t>irrelevant (not clicked) item</a:t>
            </a:r>
          </a:p>
        </p:txBody>
      </p:sp>
    </p:spTree>
    <p:extLst>
      <p:ext uri="{BB962C8B-B14F-4D97-AF65-F5344CB8AC3E}">
        <p14:creationId xmlns:p14="http://schemas.microsoft.com/office/powerpoint/2010/main" val="25567497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Browsing Cost under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3131158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333961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5568120" y="301054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7942373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88258" y="283706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item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99556" y="239362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71174" y="237949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2199" y="236381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00261" y="234658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22129" y="233500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824933" y="234658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9605" y="3298734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price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77105" y="328305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150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72216" y="32758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5672" y="32673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20868" y="324896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714325" y="324459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437003" y="4773640"/>
            <a:ext cx="5122196" cy="461665"/>
          </a:xfrm>
          <a:prstGeom prst="rect">
            <a:avLst/>
          </a:prstGeom>
          <a:noFill/>
          <a:ln w="9525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e.g., [0, 180), [180, 350), [350, ∞)</a:t>
            </a: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6735189" y="302182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003927" y="380303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ranges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37046" y="2346589"/>
            <a:ext cx="0" cy="1456450"/>
          </a:xfrm>
          <a:prstGeom prst="line">
            <a:avLst/>
          </a:prstGeom>
          <a:ln w="190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445077" y="2304924"/>
            <a:ext cx="35732" cy="1498115"/>
          </a:xfrm>
          <a:prstGeom prst="line">
            <a:avLst/>
          </a:prstGeom>
          <a:ln w="190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609987" y="3776079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180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139212" y="3787128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350</a:t>
            </a:r>
          </a:p>
        </p:txBody>
      </p:sp>
    </p:spTree>
    <p:extLst>
      <p:ext uri="{BB962C8B-B14F-4D97-AF65-F5344CB8AC3E}">
        <p14:creationId xmlns:p14="http://schemas.microsoft.com/office/powerpoint/2010/main" val="18446488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Browsing Cost under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3131158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333961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5568120" y="301054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7942373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88258" y="283706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item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99556" y="239362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071174" y="237949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32199" y="236381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00261" y="234658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22129" y="233500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824933" y="2346589"/>
            <a:ext cx="4543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4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19605" y="3298734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price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2977105" y="328305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150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72216" y="32758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5672" y="32673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20868" y="324896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714325" y="324459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437003" y="4632520"/>
            <a:ext cx="5122196" cy="1200328"/>
          </a:xfrm>
          <a:prstGeom prst="rect">
            <a:avLst/>
          </a:prstGeom>
          <a:noFill/>
          <a:ln w="9525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Calibri"/>
                <a:cs typeface="Calibri"/>
              </a:rPr>
              <a:t>Assumption 1: user will select the unique range containing the relevant </a:t>
            </a:r>
            <a:r>
              <a:rPr lang="en-US" sz="2400" b="1" dirty="0" smtClean="0">
                <a:solidFill>
                  <a:srgbClr val="FF0000"/>
                </a:solidFill>
                <a:latin typeface="Calibri"/>
                <a:cs typeface="Calibri"/>
              </a:rPr>
              <a:t>item</a:t>
            </a:r>
            <a:endParaRPr lang="en-US" sz="2400" b="1" dirty="0" smtClean="0">
              <a:solidFill>
                <a:srgbClr val="FF0000"/>
              </a:solidFill>
              <a:latin typeface="Calibri"/>
              <a:cs typeface="Calibri"/>
            </a:endParaRP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6735189" y="302182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003927" y="380303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ranges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37046" y="2346589"/>
            <a:ext cx="0" cy="1456450"/>
          </a:xfrm>
          <a:prstGeom prst="line">
            <a:avLst/>
          </a:prstGeom>
          <a:ln w="19050" cmpd="sng">
            <a:solidFill>
              <a:srgbClr val="40008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445077" y="2304924"/>
            <a:ext cx="35732" cy="1498115"/>
          </a:xfrm>
          <a:prstGeom prst="line">
            <a:avLst/>
          </a:prstGeom>
          <a:ln w="19050" cmpd="sng">
            <a:solidFill>
              <a:srgbClr val="40008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609987" y="3776079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180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139212" y="3787128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350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4125182" y="2321304"/>
            <a:ext cx="3131774" cy="1420377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701449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Browsing Cost under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333961" y="30105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5568120" y="301054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88258" y="283706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item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99556" y="239362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32199" y="236381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00261" y="234658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622129" y="233500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019605" y="3298734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price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172216" y="32758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5672" y="32673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520868" y="324896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6735189" y="302182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003927" y="380303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ranges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37046" y="2346589"/>
            <a:ext cx="0" cy="1456450"/>
          </a:xfrm>
          <a:prstGeom prst="line">
            <a:avLst/>
          </a:prstGeom>
          <a:ln w="19050" cmpd="sng">
            <a:solidFill>
              <a:srgbClr val="40008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445077" y="2304924"/>
            <a:ext cx="35732" cy="1498115"/>
          </a:xfrm>
          <a:prstGeom prst="line">
            <a:avLst/>
          </a:prstGeom>
          <a:ln w="19050" cmpd="sng">
            <a:solidFill>
              <a:srgbClr val="40008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609987" y="3776079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180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139212" y="3787128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350</a:t>
            </a:r>
          </a:p>
        </p:txBody>
      </p:sp>
    </p:spTree>
    <p:extLst>
      <p:ext uri="{BB962C8B-B14F-4D97-AF65-F5344CB8AC3E}">
        <p14:creationId xmlns:p14="http://schemas.microsoft.com/office/powerpoint/2010/main" val="397476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067 0.05336  C 0.081 0.06537  0.102 0.07204  0.124 0.07204  C 0.149 0.07204  0.169 0.06537  0.183 0.05336  L 0.25 0  E" pathEditMode="relative" ptsTypes="">
                                      <p:cBhvr>
                                        <p:cTn id="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067 0.05336  C 0.081 0.06537  0.102 0.07204  0.124 0.07204  C 0.149 0.07204  0.169 0.06537  0.183 0.05336  L 0.25 0  E" pathEditMode="relative" ptsTypes="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 L 0.067 0.05336  C 0.081 0.06537  0.102 0.07204  0.124 0.07204  C 0.149 0.07204  0.169 0.06537  0.183 0.05336  L 0.25 0  E" pathEditMode="relative" ptsTypes="">
                                      <p:cBhvr>
                                        <p:cTn id="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696 -3.02132E-6 C -0.16933 -0.03939 -0.09169 -0.07854 -3.7513E-6 -3.02132E-6 " pathEditMode="relative" rAng="0" ptsTypes="aA">
                                      <p:cBhvr>
                                        <p:cTn id="12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48" y="-3939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697 3.79981E-6 C -0.16933 -0.03939 -0.0917 -0.07855 4.84891E-6 3.79981E-6 " pathEditMode="relative" rAng="0" ptsTypes="aA">
                                      <p:cBhvr>
                                        <p:cTn id="14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48" y="-3939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4696 -4.80074E-6 C -0.16933 -0.03938 -0.0917 -0.07854 2.39319E-6 -4.80074E-6 " pathEditMode="relative" rAng="0" ptsTypes="aA">
                                      <p:cBhvr>
                                        <p:cTn id="16" dur="1000" spd="-100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348" y="-39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5" grpId="0"/>
      <p:bldP spid="17" grpId="0"/>
      <p:bldP spid="22" grpId="0"/>
      <p:bldP spid="24" grpId="0"/>
      <p:bldP spid="2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Browsing Cost under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475063" y="302622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5568120" y="301054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88258" y="283706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item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99556" y="239362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73301" y="234813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00261" y="234658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12383" y="236636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9605" y="3298734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price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266284" y="324451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5672" y="32673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58156" y="328032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2437003" y="4632520"/>
            <a:ext cx="5122196" cy="1200328"/>
          </a:xfrm>
          <a:prstGeom prst="rect">
            <a:avLst/>
          </a:prstGeom>
          <a:noFill/>
          <a:ln w="9525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solidFill>
                  <a:srgbClr val="FF0000"/>
                </a:solidFill>
                <a:latin typeface="Calibri"/>
                <a:cs typeface="Calibri"/>
              </a:rPr>
              <a:t>Assumption 2: after </a:t>
            </a:r>
            <a:r>
              <a:rPr lang="en-US" sz="2400" b="1" dirty="0" smtClean="0">
                <a:solidFill>
                  <a:srgbClr val="FF0000"/>
                </a:solidFill>
                <a:latin typeface="Calibri"/>
                <a:cs typeface="Calibri"/>
              </a:rPr>
              <a:t>selecting the unique range, </a:t>
            </a:r>
            <a:r>
              <a:rPr lang="en-US" sz="2400" b="1" dirty="0" smtClean="0">
                <a:solidFill>
                  <a:srgbClr val="FF0000"/>
                </a:solidFill>
                <a:latin typeface="Calibri"/>
                <a:cs typeface="Calibri"/>
              </a:rPr>
              <a:t>user will sequentially browse until finding the relevant item</a:t>
            </a: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6609765" y="30061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003927" y="380303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ranges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37046" y="2346589"/>
            <a:ext cx="0" cy="1456450"/>
          </a:xfrm>
          <a:prstGeom prst="line">
            <a:avLst/>
          </a:prstGeom>
          <a:ln w="19050" cmpd="sng">
            <a:solidFill>
              <a:srgbClr val="40008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445077" y="2304924"/>
            <a:ext cx="35732" cy="1498115"/>
          </a:xfrm>
          <a:prstGeom prst="line">
            <a:avLst/>
          </a:prstGeom>
          <a:ln w="19050" cmpd="sng">
            <a:solidFill>
              <a:srgbClr val="40008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609987" y="3776079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180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139212" y="3787128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350</a:t>
            </a:r>
          </a:p>
        </p:txBody>
      </p:sp>
    </p:spTree>
    <p:extLst>
      <p:ext uri="{BB962C8B-B14F-4D97-AF65-F5344CB8AC3E}">
        <p14:creationId xmlns:p14="http://schemas.microsoft.com/office/powerpoint/2010/main" val="22841377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Browsing Cost under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>
              <a:latin typeface="Calibri"/>
              <a:cs typeface="Calibri"/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4475063" y="302622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5568120" y="301054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88258" y="283706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item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99556" y="239362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rank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373301" y="234813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500261" y="234658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512383" y="236636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9605" y="3298734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price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266284" y="324451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65672" y="32673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58156" y="328032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3853252" y="4339534"/>
            <a:ext cx="3313997" cy="461665"/>
          </a:xfrm>
          <a:prstGeom prst="rect">
            <a:avLst/>
          </a:prstGeom>
          <a:noFill/>
          <a:ln w="9525" cmpd="sng">
            <a:noFill/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Calibri"/>
                <a:cs typeface="Calibri"/>
              </a:rPr>
              <a:t>User browsing cost = 2</a:t>
            </a: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6609765" y="30061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1003927" y="380303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ranges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37046" y="2346589"/>
            <a:ext cx="0" cy="1456450"/>
          </a:xfrm>
          <a:prstGeom prst="line">
            <a:avLst/>
          </a:prstGeom>
          <a:ln w="19050" cmpd="sng">
            <a:solidFill>
              <a:srgbClr val="40008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7445077" y="2304924"/>
            <a:ext cx="35732" cy="1498115"/>
          </a:xfrm>
          <a:prstGeom prst="line">
            <a:avLst/>
          </a:prstGeom>
          <a:ln w="19050" cmpd="sng">
            <a:solidFill>
              <a:srgbClr val="40008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3609987" y="3776079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180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7139212" y="3787128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350</a:t>
            </a:r>
          </a:p>
        </p:txBody>
      </p:sp>
      <p:sp>
        <p:nvSpPr>
          <p:cNvPr id="25" name="Left Brace 24"/>
          <p:cNvSpPr/>
          <p:nvPr/>
        </p:nvSpPr>
        <p:spPr>
          <a:xfrm rot="16200000">
            <a:off x="5119880" y="3144169"/>
            <a:ext cx="155448" cy="1770669"/>
          </a:xfrm>
          <a:prstGeom prst="leftBrace">
            <a:avLst/>
          </a:prstGeom>
          <a:ln w="28575" cmpd="sng"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614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Evaluation Metric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"/>
                <a:cs typeface="Calibri"/>
              </a:rPr>
              <a:t>User log contains n queries:</a:t>
            </a:r>
          </a:p>
          <a:p>
            <a:endParaRPr lang="en-US" dirty="0"/>
          </a:p>
          <a:p>
            <a:r>
              <a:rPr lang="en-US" dirty="0" smtClean="0">
                <a:latin typeface="Calibri"/>
                <a:cs typeface="Calibri"/>
              </a:rPr>
              <a:t>For each query </a:t>
            </a:r>
            <a:r>
              <a:rPr lang="en-US" dirty="0" smtClean="0">
                <a:latin typeface="Calibri"/>
                <a:cs typeface="Calibri"/>
              </a:rPr>
              <a:t>q</a:t>
            </a:r>
            <a:r>
              <a:rPr lang="en-US" baseline="-25000" dirty="0" smtClean="0">
                <a:latin typeface="Calibri"/>
                <a:cs typeface="Calibri"/>
              </a:rPr>
              <a:t>i</a:t>
            </a:r>
            <a:r>
              <a:rPr lang="en-US" dirty="0" smtClean="0">
                <a:latin typeface="Calibri"/>
                <a:cs typeface="Calibri"/>
              </a:rPr>
              <a:t>:</a:t>
            </a:r>
            <a:endParaRPr lang="en-US" dirty="0" smtClean="0">
              <a:latin typeface="Calibri"/>
              <a:cs typeface="Calibri"/>
            </a:endParaRPr>
          </a:p>
          <a:p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3402615" y="2219368"/>
            <a:ext cx="18180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q</a:t>
            </a:r>
            <a:r>
              <a:rPr lang="en-US" sz="2400" baseline="-250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, q</a:t>
            </a:r>
            <a:r>
              <a:rPr lang="en-US" sz="2400" baseline="-25000" dirty="0" smtClean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, </a:t>
            </a:r>
            <a:r>
              <a:rPr lang="is-IS" sz="2400" dirty="0" smtClean="0">
                <a:solidFill>
                  <a:srgbClr val="400080"/>
                </a:solidFill>
                <a:latin typeface="Calibri"/>
                <a:cs typeface="Calibri"/>
              </a:rPr>
              <a:t>…, q</a:t>
            </a:r>
            <a:r>
              <a:rPr lang="is-IS" sz="2400" baseline="-25000" dirty="0" smtClean="0">
                <a:solidFill>
                  <a:srgbClr val="400080"/>
                </a:solidFill>
                <a:latin typeface="Calibri"/>
                <a:cs typeface="Calibri"/>
              </a:rPr>
              <a:t>n</a:t>
            </a:r>
            <a:endParaRPr lang="en-US" sz="2400" baseline="-25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348288" y="3520503"/>
            <a:ext cx="6898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Cost (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i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)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= rank of relevant item in its unique range</a:t>
            </a:r>
            <a:endParaRPr lang="en-US" sz="2400" baseline="-25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645988" y="4535297"/>
            <a:ext cx="4659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Avg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Cost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 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= 1/n 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      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Cost (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i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)</a:t>
            </a:r>
            <a:endParaRPr lang="en-US" sz="2400" baseline="-25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3058" y="4414220"/>
            <a:ext cx="765194" cy="76519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610935" y="4917221"/>
            <a:ext cx="3156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rgbClr val="400080"/>
                </a:solidFill>
                <a:latin typeface="Calibri"/>
                <a:cs typeface="Calibri"/>
              </a:rPr>
              <a:t>i</a:t>
            </a:r>
            <a:endParaRPr lang="en-US" sz="2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70487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Method 1: Dynamic Programming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Calibri"/>
                <a:cs typeface="Calibri"/>
              </a:rPr>
              <a:t>Optimize expected Cost(</a:t>
            </a:r>
            <a:r>
              <a:rPr lang="en-US" dirty="0" err="1" smtClean="0">
                <a:latin typeface="Calibri"/>
                <a:cs typeface="Calibri"/>
              </a:rPr>
              <a:t>i</a:t>
            </a:r>
            <a:r>
              <a:rPr lang="en-US" dirty="0" smtClean="0">
                <a:latin typeface="Calibri"/>
                <a:cs typeface="Calibri"/>
              </a:rPr>
              <a:t>)</a:t>
            </a:r>
          </a:p>
        </p:txBody>
      </p:sp>
      <p:sp>
        <p:nvSpPr>
          <p:cNvPr id="5" name="Oval 4"/>
          <p:cNvSpPr>
            <a:spLocks noChangeAspect="1"/>
          </p:cNvSpPr>
          <p:nvPr/>
        </p:nvSpPr>
        <p:spPr>
          <a:xfrm>
            <a:off x="3125728" y="453597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4328531" y="453597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5562690" y="453597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7936943" y="453597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82828" y="436249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item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994126" y="3919059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rank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065744" y="390492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226769" y="388924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494831" y="387201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616699" y="386043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819503" y="387201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14175" y="4824164"/>
            <a:ext cx="1096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price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971675" y="480848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150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166786" y="480130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360242" y="479280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515438" y="477439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7708895" y="477002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6729759" y="454725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latex-image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256" y="2583532"/>
            <a:ext cx="1189010" cy="771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023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Faceted Search System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799" y="1699994"/>
            <a:ext cx="5411632" cy="411493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94799" y="2130742"/>
            <a:ext cx="658144" cy="3747159"/>
          </a:xfrm>
          <a:prstGeom prst="rect">
            <a:avLst/>
          </a:prstGeom>
          <a:noFill/>
          <a:ln w="38100" cmpd="sng">
            <a:solidFill>
              <a:srgbClr val="40008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18921" y="3211687"/>
            <a:ext cx="13801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Facets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616271" y="3747168"/>
            <a:ext cx="1154479" cy="1029858"/>
          </a:xfrm>
          <a:prstGeom prst="straightConnector1">
            <a:avLst/>
          </a:prstGeom>
          <a:ln w="38100" cmpd="sng">
            <a:solidFill>
              <a:srgbClr val="40008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894191" y="1445189"/>
            <a:ext cx="1380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Query: “laptop”</a:t>
            </a:r>
          </a:p>
        </p:txBody>
      </p:sp>
    </p:spTree>
    <p:extLst>
      <p:ext uri="{BB962C8B-B14F-4D97-AF65-F5344CB8AC3E}">
        <p14:creationId xmlns:p14="http://schemas.microsoft.com/office/powerpoint/2010/main" val="22037287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A Simple Baseline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>
                <a:latin typeface="Calibri"/>
                <a:cs typeface="Calibri"/>
              </a:rPr>
              <a:t>Quantile</a:t>
            </a:r>
            <a:r>
              <a:rPr lang="en-US" dirty="0" smtClean="0">
                <a:latin typeface="Calibri"/>
                <a:cs typeface="Calibri"/>
              </a:rPr>
              <a:t> </a:t>
            </a:r>
            <a:r>
              <a:rPr lang="en-US" dirty="0" smtClean="0">
                <a:latin typeface="Calibri"/>
                <a:cs typeface="Calibri"/>
              </a:rPr>
              <a:t>method: making </a:t>
            </a:r>
            <a:r>
              <a:rPr lang="en-US" dirty="0" smtClean="0">
                <a:latin typeface="Calibri"/>
                <a:cs typeface="Calibri"/>
              </a:rPr>
              <a:t>each range </a:t>
            </a:r>
            <a:r>
              <a:rPr lang="en-US" dirty="0" smtClean="0">
                <a:latin typeface="Calibri"/>
                <a:cs typeface="Calibri"/>
              </a:rPr>
              <a:t>contain same number of items</a:t>
            </a:r>
            <a:endParaRPr lang="en-US" dirty="0" smtClean="0">
              <a:latin typeface="Calibri"/>
              <a:cs typeface="Calibri"/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2049376" y="352798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3252179" y="352798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>
            <a:spLocks noChangeAspect="1"/>
          </p:cNvSpPr>
          <p:nvPr/>
        </p:nvSpPr>
        <p:spPr>
          <a:xfrm>
            <a:off x="4486338" y="352798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6860591" y="352798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989392" y="289693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150417" y="288125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418479" y="286402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540347" y="285244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743151" y="286402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895323" y="380049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150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090434" y="379331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83890" y="378481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439086" y="376640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632543" y="376203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1" name="Oval 20"/>
          <p:cNvSpPr>
            <a:spLocks noChangeAspect="1"/>
          </p:cNvSpPr>
          <p:nvPr/>
        </p:nvSpPr>
        <p:spPr>
          <a:xfrm>
            <a:off x="5653407" y="353926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/>
          <p:cNvCxnSpPr/>
          <p:nvPr/>
        </p:nvCxnSpPr>
        <p:spPr>
          <a:xfrm>
            <a:off x="4005293" y="2872877"/>
            <a:ext cx="0" cy="1456450"/>
          </a:xfrm>
          <a:prstGeom prst="line">
            <a:avLst/>
          </a:prstGeom>
          <a:ln w="190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336315" y="2884157"/>
            <a:ext cx="0" cy="1456450"/>
          </a:xfrm>
          <a:prstGeom prst="line">
            <a:avLst/>
          </a:prstGeom>
          <a:ln w="190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15817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Learning to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Parameter: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i</a:t>
            </a:r>
            <a:r>
              <a:rPr lang="en-US" baseline="-25000" dirty="0" smtClean="0"/>
              <a:t> </a:t>
            </a:r>
            <a:r>
              <a:rPr lang="en-US" dirty="0" smtClean="0"/>
              <a:t>= proportion </a:t>
            </a:r>
            <a:r>
              <a:rPr lang="en-US" dirty="0"/>
              <a:t>of items in range </a:t>
            </a:r>
            <a:r>
              <a:rPr lang="en-US" dirty="0" err="1"/>
              <a:t>i</a:t>
            </a:r>
            <a:endParaRPr lang="en-US" baseline="-25000" dirty="0"/>
          </a:p>
          <a:p>
            <a:r>
              <a:rPr lang="en-US" dirty="0" err="1" smtClean="0"/>
              <a:t>Quantile</a:t>
            </a:r>
            <a:r>
              <a:rPr lang="en-US" dirty="0" smtClean="0"/>
              <a:t> method: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i</a:t>
            </a:r>
            <a:r>
              <a:rPr lang="en-US" dirty="0" smtClean="0"/>
              <a:t> = 1/k, </a:t>
            </a:r>
            <a:r>
              <a:rPr lang="en-US" dirty="0" err="1" smtClean="0"/>
              <a:t>i</a:t>
            </a:r>
            <a:r>
              <a:rPr lang="en-US" dirty="0" smtClean="0"/>
              <a:t>=1,2,</a:t>
            </a:r>
            <a:r>
              <a:rPr lang="is-IS" dirty="0" smtClean="0"/>
              <a:t>…,k</a:t>
            </a:r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/>
              <a:t> </a:t>
            </a:r>
            <a:r>
              <a:rPr lang="en-US" dirty="0" smtClean="0"/>
              <a:t>    </a:t>
            </a:r>
            <a:endParaRPr lang="en-US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7342" y="3604389"/>
            <a:ext cx="4831160" cy="1991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836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Learning to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Avg</a:t>
            </a:r>
            <a:r>
              <a:rPr lang="en-US" b="1" dirty="0" err="1" smtClean="0"/>
              <a:t>Cost</a:t>
            </a:r>
            <a:r>
              <a:rPr lang="en-US" b="1" dirty="0" smtClean="0"/>
              <a:t> is Non-smooth!</a:t>
            </a:r>
          </a:p>
          <a:p>
            <a:r>
              <a:rPr lang="en-US" dirty="0" smtClean="0"/>
              <a:t>e.g., r</a:t>
            </a:r>
            <a:r>
              <a:rPr lang="en-US" baseline="-25000" dirty="0" smtClean="0"/>
              <a:t>1</a:t>
            </a:r>
            <a:r>
              <a:rPr lang="en-US" dirty="0"/>
              <a:t>, </a:t>
            </a:r>
            <a:r>
              <a:rPr lang="en-US" dirty="0" smtClean="0"/>
              <a:t>r</a:t>
            </a:r>
            <a:r>
              <a:rPr lang="en-US" baseline="-25000" dirty="0" smtClean="0"/>
              <a:t>2</a:t>
            </a:r>
            <a:r>
              <a:rPr lang="en-US" dirty="0" smtClean="0"/>
              <a:t> </a:t>
            </a:r>
            <a:r>
              <a:rPr lang="is-IS" dirty="0" smtClean="0"/>
              <a:t>= [0.8, 0.2]</a:t>
            </a:r>
            <a:endParaRPr lang="en-US" baseline="-25000" dirty="0"/>
          </a:p>
          <a:p>
            <a:endParaRPr lang="en-US" dirty="0" smtClean="0"/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268868" y="377886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471671" y="377886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4705830" y="377886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7080083" y="377886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208884" y="314781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69909" y="313213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37971" y="311490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59839" y="310332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962643" y="311490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114815" y="40513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150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309926" y="404419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03382" y="403569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58578" y="401728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52035" y="401291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5872899" y="37901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6536922" y="3103323"/>
            <a:ext cx="0" cy="1456450"/>
          </a:xfrm>
          <a:prstGeom prst="line">
            <a:avLst/>
          </a:prstGeom>
          <a:ln w="190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3344722" y="4938184"/>
            <a:ext cx="2596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Cost(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i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) = 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49664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Learning to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Avg</a:t>
            </a:r>
            <a:r>
              <a:rPr lang="en-US" b="1" dirty="0" err="1" smtClean="0"/>
              <a:t>Cost</a:t>
            </a:r>
            <a:r>
              <a:rPr lang="en-US" b="1" dirty="0" smtClean="0"/>
              <a:t> is Non-smooth!</a:t>
            </a:r>
          </a:p>
          <a:p>
            <a:r>
              <a:rPr lang="en-US" dirty="0" smtClean="0"/>
              <a:t>e.g., r</a:t>
            </a:r>
            <a:r>
              <a:rPr lang="en-US" baseline="-25000" dirty="0" smtClean="0"/>
              <a:t>1</a:t>
            </a:r>
            <a:r>
              <a:rPr lang="en-US" dirty="0"/>
              <a:t>, </a:t>
            </a:r>
            <a:r>
              <a:rPr lang="en-US" dirty="0" smtClean="0"/>
              <a:t>r</a:t>
            </a:r>
            <a:r>
              <a:rPr lang="en-US" baseline="-25000" dirty="0" smtClean="0"/>
              <a:t>2 </a:t>
            </a:r>
            <a:r>
              <a:rPr lang="is-IS" dirty="0" smtClean="0"/>
              <a:t>= [0.8-ε, 0.2+</a:t>
            </a:r>
            <a:r>
              <a:rPr lang="is-IS" dirty="0"/>
              <a:t>ε</a:t>
            </a:r>
            <a:r>
              <a:rPr lang="is-IS" dirty="0" smtClean="0"/>
              <a:t>]</a:t>
            </a:r>
            <a:endParaRPr lang="en-US" baseline="-25000" dirty="0"/>
          </a:p>
          <a:p>
            <a:endParaRPr lang="en-US" dirty="0" smtClean="0"/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2268868" y="377886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>
            <a:spLocks noChangeAspect="1"/>
          </p:cNvSpPr>
          <p:nvPr/>
        </p:nvSpPr>
        <p:spPr>
          <a:xfrm>
            <a:off x="3471671" y="377886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>
            <a:spLocks noChangeAspect="1"/>
          </p:cNvSpPr>
          <p:nvPr/>
        </p:nvSpPr>
        <p:spPr>
          <a:xfrm>
            <a:off x="4705830" y="3778862"/>
            <a:ext cx="182880" cy="182880"/>
          </a:xfrm>
          <a:prstGeom prst="ellipse">
            <a:avLst/>
          </a:prstGeom>
          <a:solidFill>
            <a:srgbClr val="400080"/>
          </a:solidFill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>
            <a:spLocks noChangeAspect="1"/>
          </p:cNvSpPr>
          <p:nvPr/>
        </p:nvSpPr>
        <p:spPr>
          <a:xfrm>
            <a:off x="7080083" y="377886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2208884" y="314781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369909" y="3132138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5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637971" y="311490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3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759839" y="3103323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962643" y="3114909"/>
            <a:ext cx="454372" cy="459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114815" y="405137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150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3309926" y="404419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4503382" y="403569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250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58578" y="4017282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300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852035" y="4012914"/>
            <a:ext cx="9599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4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00</a:t>
            </a:r>
          </a:p>
        </p:txBody>
      </p:sp>
      <p:sp>
        <p:nvSpPr>
          <p:cNvPr id="24" name="Oval 23"/>
          <p:cNvSpPr>
            <a:spLocks noChangeAspect="1"/>
          </p:cNvSpPr>
          <p:nvPr/>
        </p:nvSpPr>
        <p:spPr>
          <a:xfrm>
            <a:off x="5872899" y="3790142"/>
            <a:ext cx="182880" cy="182880"/>
          </a:xfrm>
          <a:prstGeom prst="ellipse">
            <a:avLst/>
          </a:prstGeom>
          <a:noFill/>
          <a:ln>
            <a:solidFill>
              <a:srgbClr val="400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5416313" y="3123757"/>
            <a:ext cx="0" cy="1456450"/>
          </a:xfrm>
          <a:prstGeom prst="line">
            <a:avLst/>
          </a:prstGeom>
          <a:ln w="19050" cmpd="sng">
            <a:solidFill>
              <a:srgbClr val="FF0000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344722" y="4938184"/>
            <a:ext cx="25960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Cost(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i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) = 2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27942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Learning to Partition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b="1" dirty="0" err="1" smtClean="0"/>
              <a:t>AvgCost</a:t>
            </a:r>
            <a:r>
              <a:rPr lang="en-US" b="1" dirty="0" smtClean="0"/>
              <a:t> is Non-smooth!</a:t>
            </a:r>
          </a:p>
          <a:p>
            <a:r>
              <a:rPr lang="en-US" dirty="0" smtClean="0"/>
              <a:t>Non-smooth optimization of </a:t>
            </a:r>
            <a:r>
              <a:rPr lang="en-US" dirty="0" err="1" smtClean="0"/>
              <a:t>Avg</a:t>
            </a:r>
            <a:r>
              <a:rPr lang="en-US" dirty="0" err="1" smtClean="0"/>
              <a:t>Cost</a:t>
            </a:r>
            <a:r>
              <a:rPr lang="en-US" dirty="0" smtClean="0"/>
              <a:t> is time-consuming</a:t>
            </a:r>
          </a:p>
          <a:p>
            <a:r>
              <a:rPr lang="en-US" dirty="0" smtClean="0"/>
              <a:t>Introducing surrogate function: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26" name="TextBox 25"/>
          <p:cNvSpPr txBox="1"/>
          <p:nvPr/>
        </p:nvSpPr>
        <p:spPr>
          <a:xfrm>
            <a:off x="1289689" y="3815193"/>
            <a:ext cx="2175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O(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N</a:t>
            </a:r>
            <a:r>
              <a:rPr lang="en-US" sz="2400" baseline="-25000" dirty="0" err="1" smtClean="0">
                <a:solidFill>
                  <a:srgbClr val="400080"/>
                </a:solidFill>
                <a:latin typeface="Calibri"/>
                <a:cs typeface="Calibri"/>
              </a:rPr>
              <a:t>eval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mnlogm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)</a:t>
            </a:r>
            <a:endParaRPr lang="en-US" sz="2400" baseline="-25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4" name="Right Arrow 3"/>
          <p:cNvSpPr/>
          <p:nvPr/>
        </p:nvSpPr>
        <p:spPr>
          <a:xfrm>
            <a:off x="3652897" y="3967017"/>
            <a:ext cx="956338" cy="30984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4765754" y="3842153"/>
            <a:ext cx="42489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O(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mnlogm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 + 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N</a:t>
            </a:r>
            <a:r>
              <a:rPr lang="en-US" sz="2400" baseline="-25000" dirty="0" err="1" smtClean="0">
                <a:solidFill>
                  <a:srgbClr val="400080"/>
                </a:solidFill>
                <a:latin typeface="Calibri"/>
                <a:cs typeface="Calibri"/>
              </a:rPr>
              <a:t>eval</a:t>
            </a:r>
            <a:r>
              <a:rPr lang="en-US" sz="2400" dirty="0" err="1" smtClean="0">
                <a:solidFill>
                  <a:srgbClr val="400080"/>
                </a:solidFill>
                <a:latin typeface="Calibri"/>
                <a:cs typeface="Calibri"/>
              </a:rPr>
              <a:t>klogm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)</a:t>
            </a:r>
            <a:endParaRPr lang="en-US" sz="2400" baseline="-25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16228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Partition </a:t>
            </a:r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by </a:t>
            </a:r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Different Parameters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 far, we have been using </a:t>
            </a:r>
            <a:r>
              <a:rPr lang="en-US" dirty="0" smtClean="0"/>
              <a:t>the same </a:t>
            </a:r>
            <a:r>
              <a:rPr lang="en-US" dirty="0" smtClean="0"/>
              <a:t>parameters </a:t>
            </a:r>
            <a:r>
              <a:rPr lang="en-US" dirty="0" smtClean="0"/>
              <a:t>on different queries</a:t>
            </a:r>
          </a:p>
          <a:p>
            <a:r>
              <a:rPr lang="en-US" dirty="0" smtClean="0"/>
              <a:t>What </a:t>
            </a:r>
            <a:r>
              <a:rPr lang="en-US" dirty="0" smtClean="0"/>
              <a:t>if different queries have different parameters?</a:t>
            </a:r>
          </a:p>
          <a:p>
            <a:r>
              <a:rPr lang="en-US" dirty="0" smtClean="0"/>
              <a:t>Decision </a:t>
            </a:r>
            <a:r>
              <a:rPr lang="en-US" dirty="0" smtClean="0"/>
              <a:t>tree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4609234" y="3998377"/>
            <a:ext cx="1755899" cy="5644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2994435" y="3998377"/>
            <a:ext cx="1614800" cy="56447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427020" y="4641148"/>
            <a:ext cx="19470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0080"/>
                </a:solidFill>
                <a:latin typeface="Calibri"/>
                <a:cs typeface="Calibri"/>
              </a:rPr>
              <a:t>r</a:t>
            </a:r>
            <a:r>
              <a:rPr lang="en-US" baseline="-250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,r</a:t>
            </a:r>
            <a:r>
              <a:rPr lang="en-US" baseline="-25000" dirty="0" smtClean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=[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0.3,0.7]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5813404" y="4587018"/>
            <a:ext cx="191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00080"/>
                </a:solidFill>
                <a:latin typeface="Calibri"/>
                <a:cs typeface="Calibri"/>
              </a:rPr>
              <a:t>r</a:t>
            </a:r>
            <a:r>
              <a:rPr lang="en-US" baseline="-25000" dirty="0" smtClean="0">
                <a:solidFill>
                  <a:srgbClr val="400080"/>
                </a:solidFill>
                <a:latin typeface="Calibri"/>
                <a:cs typeface="Calibri"/>
              </a:rPr>
              <a:t>1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,r</a:t>
            </a:r>
            <a:r>
              <a:rPr lang="en-US" baseline="-25000" dirty="0" smtClean="0">
                <a:solidFill>
                  <a:srgbClr val="400080"/>
                </a:solidFill>
                <a:latin typeface="Calibri"/>
                <a:cs typeface="Calibri"/>
              </a:rPr>
              <a:t>2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=[0.7,0.3]</a:t>
            </a:r>
            <a:endParaRPr lang="en-US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976426" y="3798031"/>
            <a:ext cx="1072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rgbClr val="400080"/>
                </a:solidFill>
                <a:latin typeface="Calibri"/>
                <a:cs typeface="Calibri"/>
              </a:rPr>
              <a:t>refurb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=F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293032" y="3774459"/>
            <a:ext cx="1072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400080"/>
                </a:solidFill>
                <a:latin typeface="Calibri"/>
                <a:cs typeface="Calibri"/>
              </a:rPr>
              <a:t>r</a:t>
            </a:r>
            <a:r>
              <a:rPr lang="en-US" dirty="0" err="1" smtClean="0">
                <a:solidFill>
                  <a:srgbClr val="400080"/>
                </a:solidFill>
                <a:latin typeface="Calibri"/>
                <a:cs typeface="Calibri"/>
              </a:rPr>
              <a:t>efurb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=T</a:t>
            </a:r>
          </a:p>
        </p:txBody>
      </p:sp>
    </p:spTree>
    <p:extLst>
      <p:ext uri="{BB962C8B-B14F-4D97-AF65-F5344CB8AC3E}">
        <p14:creationId xmlns:p14="http://schemas.microsoft.com/office/powerpoint/2010/main" val="39584165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Avg</a:t>
            </a:r>
            <a:r>
              <a:rPr lang="en-US" sz="3200" b="1" dirty="0" err="1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Cost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719" y="1664056"/>
            <a:ext cx="5393117" cy="29368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71584" y="5001894"/>
            <a:ext cx="6020224" cy="646331"/>
          </a:xfrm>
          <a:prstGeom prst="rect">
            <a:avLst/>
          </a:prstGeom>
          <a:noFill/>
          <a:ln w="9525" cmpd="sng">
            <a:solidFill>
              <a:srgbClr val="400080"/>
            </a:solidFill>
            <a:prstDash val="dash"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400080"/>
                </a:solidFill>
                <a:latin typeface="Calibri"/>
                <a:cs typeface="Calibri"/>
              </a:rPr>
              <a:t>q</a:t>
            </a:r>
            <a:r>
              <a:rPr lang="en-US" b="1" dirty="0" smtClean="0">
                <a:solidFill>
                  <a:srgbClr val="400080"/>
                </a:solidFill>
                <a:latin typeface="Calibri"/>
                <a:cs typeface="Calibri"/>
              </a:rPr>
              <a:t>uant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.: </a:t>
            </a:r>
            <a:r>
              <a:rPr lang="en-US" dirty="0" err="1" smtClean="0">
                <a:solidFill>
                  <a:srgbClr val="400080"/>
                </a:solidFill>
                <a:latin typeface="Calibri"/>
                <a:cs typeface="Calibri"/>
              </a:rPr>
              <a:t>quantile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 method    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                </a:t>
            </a:r>
            <a:r>
              <a:rPr lang="en-US" b="1" dirty="0" err="1" smtClean="0">
                <a:solidFill>
                  <a:srgbClr val="400080"/>
                </a:solidFill>
                <a:latin typeface="Calibri"/>
                <a:cs typeface="Calibri"/>
              </a:rPr>
              <a:t>dp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: 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dynamic programming</a:t>
            </a:r>
            <a:endParaRPr lang="en-US" dirty="0" smtClean="0">
              <a:solidFill>
                <a:srgbClr val="400080"/>
              </a:solidFill>
              <a:latin typeface="Calibri"/>
              <a:cs typeface="Calibri"/>
            </a:endParaRPr>
          </a:p>
          <a:p>
            <a:r>
              <a:rPr lang="en-US" b="1" dirty="0" err="1">
                <a:solidFill>
                  <a:srgbClr val="400080"/>
                </a:solidFill>
                <a:latin typeface="Calibri"/>
                <a:cs typeface="Calibri"/>
              </a:rPr>
              <a:t>p</a:t>
            </a:r>
            <a:r>
              <a:rPr lang="en-US" b="1" dirty="0" err="1" smtClean="0">
                <a:solidFill>
                  <a:srgbClr val="400080"/>
                </a:solidFill>
                <a:latin typeface="Calibri"/>
                <a:cs typeface="Calibri"/>
              </a:rPr>
              <a:t>owell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: 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same parameter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                      </a:t>
            </a:r>
            <a:r>
              <a:rPr lang="en-US" b="1" dirty="0" smtClean="0">
                <a:solidFill>
                  <a:srgbClr val="400080"/>
                </a:solidFill>
                <a:latin typeface="Calibri"/>
                <a:cs typeface="Calibri"/>
              </a:rPr>
              <a:t>tree</a:t>
            </a:r>
            <a:r>
              <a:rPr lang="en-US" dirty="0" smtClean="0">
                <a:solidFill>
                  <a:srgbClr val="400080"/>
                </a:solidFill>
                <a:latin typeface="Calibri"/>
                <a:cs typeface="Calibri"/>
              </a:rPr>
              <a:t>: different parameter</a:t>
            </a:r>
            <a:endParaRPr lang="en-US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31378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Example Ranges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384" y="2257908"/>
            <a:ext cx="6271067" cy="3011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790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Example Ranges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4469" y="2442517"/>
            <a:ext cx="7039273" cy="257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0565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Conclusion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549275" y="1600201"/>
            <a:ext cx="8042276" cy="1786659"/>
          </a:xfrm>
        </p:spPr>
        <p:txBody>
          <a:bodyPr>
            <a:normAutofit/>
          </a:bodyPr>
          <a:lstStyle/>
          <a:p>
            <a:r>
              <a:rPr lang="en-US" dirty="0" smtClean="0"/>
              <a:t>Propose a new </a:t>
            </a:r>
            <a:r>
              <a:rPr lang="en-US" dirty="0" smtClean="0"/>
              <a:t>research problem</a:t>
            </a:r>
          </a:p>
          <a:p>
            <a:r>
              <a:rPr lang="en-US" dirty="0" smtClean="0"/>
              <a:t>Propose two algorithms </a:t>
            </a:r>
          </a:p>
          <a:p>
            <a:r>
              <a:rPr lang="en-US" dirty="0" smtClean="0"/>
              <a:t>Especially </a:t>
            </a:r>
            <a:r>
              <a:rPr lang="en-US" dirty="0" smtClean="0"/>
              <a:t>helpful for diverse inventory, e.g., eBay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607607" y="2706042"/>
            <a:ext cx="8042276" cy="133695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ea typeface="+mj-ea"/>
                <a:cs typeface="Calibri"/>
              </a:defRPr>
            </a:lvl1pPr>
          </a:lstStyle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1675" y="4116998"/>
            <a:ext cx="8042276" cy="1786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9250" indent="-349250" algn="l" defTabSz="914400" rtl="0" eaLnBrk="1" latinLnBrk="0" hangingPunct="1">
              <a:spcBef>
                <a:spcPts val="2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400" kern="1200">
                <a:solidFill>
                  <a:srgbClr val="400080"/>
                </a:solidFill>
                <a:latin typeface="Calibri"/>
                <a:ea typeface="+mn-ea"/>
                <a:cs typeface="Calibri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2200" kern="1200">
                <a:solidFill>
                  <a:srgbClr val="400080"/>
                </a:solidFill>
                <a:latin typeface="Calibri"/>
                <a:ea typeface="+mn-ea"/>
                <a:cs typeface="Calibri"/>
              </a:defRPr>
            </a:lvl2pPr>
            <a:lvl3pPr marL="96837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2000" kern="1200">
                <a:solidFill>
                  <a:srgbClr val="400080"/>
                </a:solidFill>
                <a:latin typeface="Calibri"/>
                <a:ea typeface="+mn-ea"/>
                <a:cs typeface="Calibri"/>
              </a:defRPr>
            </a:lvl3pPr>
            <a:lvl4pPr marL="1263650" indent="-295275" algn="l" defTabSz="914400" rtl="0" eaLnBrk="1" latinLnBrk="0" hangingPunct="1">
              <a:spcBef>
                <a:spcPts val="600"/>
              </a:spcBef>
              <a:buClr>
                <a:schemeClr val="accent1">
                  <a:lumMod val="75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rgbClr val="400080"/>
                </a:solidFill>
                <a:latin typeface="Calibri"/>
                <a:ea typeface="+mn-ea"/>
                <a:cs typeface="Calibri"/>
              </a:defRPr>
            </a:lvl4pPr>
            <a:lvl5pPr marL="1546225" indent="-282575" algn="l" defTabSz="914400" rtl="0" eaLnBrk="1" latinLnBrk="0" hangingPunct="1">
              <a:spcBef>
                <a:spcPts val="6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"/>
              <a:defRPr sz="1800" kern="1200">
                <a:solidFill>
                  <a:srgbClr val="400080"/>
                </a:solidFill>
                <a:latin typeface="Calibri"/>
                <a:ea typeface="+mn-ea"/>
                <a:cs typeface="Calibri"/>
              </a:defRPr>
            </a:lvl5pPr>
            <a:lvl6pPr marL="1828800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1177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398713" indent="-282575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SzPct val="110000"/>
              <a:buFont typeface="Wingdings 2" pitchFamily="18" charset="2"/>
              <a:buChar char=""/>
              <a:defRPr lang="en-US" sz="1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689225" indent="-282575" algn="l" defTabSz="914400" rtl="0" eaLnBrk="1" latinLnBrk="0" hangingPunct="1">
              <a:spcBef>
                <a:spcPct val="20000"/>
              </a:spcBef>
              <a:buClr>
                <a:schemeClr val="accent1">
                  <a:lumMod val="60000"/>
                  <a:lumOff val="40000"/>
                </a:schemeClr>
              </a:buClr>
              <a:buSzPct val="110000"/>
              <a:buFont typeface="Wingdings 2" pitchFamily="18" charset="2"/>
              <a:buChar char=""/>
              <a:defRPr lang="en-US" sz="1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Generating ranges based on user feedback</a:t>
            </a:r>
          </a:p>
        </p:txBody>
      </p:sp>
    </p:spTree>
    <p:extLst>
      <p:ext uri="{BB962C8B-B14F-4D97-AF65-F5344CB8AC3E}">
        <p14:creationId xmlns:p14="http://schemas.microsoft.com/office/powerpoint/2010/main" val="12459235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Faceted Search System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799" y="1699994"/>
            <a:ext cx="5411632" cy="4114939"/>
          </a:xfrm>
          <a:prstGeom prst="rect">
            <a:avLst/>
          </a:prstGeom>
        </p:spPr>
      </p:pic>
      <p:pic>
        <p:nvPicPr>
          <p:cNvPr id="4" name="Picture 3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237159" y="4105119"/>
            <a:ext cx="1700784" cy="1709928"/>
          </a:xfrm>
          <a:prstGeom prst="rect">
            <a:avLst/>
          </a:prstGeom>
        </p:spPr>
      </p:pic>
      <p:grpSp>
        <p:nvGrpSpPr>
          <p:cNvPr id="8" name="magnifying glass"/>
          <p:cNvGrpSpPr>
            <a:grpSpLocks noChangeAspect="1"/>
          </p:cNvGrpSpPr>
          <p:nvPr/>
        </p:nvGrpSpPr>
        <p:grpSpPr>
          <a:xfrm rot="2504216">
            <a:off x="-46311" y="3226056"/>
            <a:ext cx="4339806" cy="1828800"/>
            <a:chOff x="338877" y="1129133"/>
            <a:chExt cx="7968949" cy="3313215"/>
          </a:xfrm>
        </p:grpSpPr>
        <p:grpSp>
          <p:nvGrpSpPr>
            <p:cNvPr id="9" name="black handle"/>
            <p:cNvGrpSpPr/>
            <p:nvPr/>
          </p:nvGrpSpPr>
          <p:grpSpPr>
            <a:xfrm>
              <a:off x="338877" y="2587992"/>
              <a:ext cx="3582789" cy="603742"/>
              <a:chOff x="338877" y="2587992"/>
              <a:chExt cx="3582789" cy="603742"/>
            </a:xfrm>
          </p:grpSpPr>
          <p:sp>
            <p:nvSpPr>
              <p:cNvPr id="17" name="handle"/>
              <p:cNvSpPr/>
              <p:nvPr/>
            </p:nvSpPr>
            <p:spPr>
              <a:xfrm>
                <a:off x="338877" y="2588236"/>
                <a:ext cx="3572666" cy="601190"/>
              </a:xfrm>
              <a:custGeom>
                <a:avLst/>
                <a:gdLst>
                  <a:gd name="connsiteX0" fmla="*/ 0 w 3526971"/>
                  <a:gd name="connsiteY0" fmla="*/ 91046 h 546264"/>
                  <a:gd name="connsiteX1" fmla="*/ 91046 w 3526971"/>
                  <a:gd name="connsiteY1" fmla="*/ 0 h 546264"/>
                  <a:gd name="connsiteX2" fmla="*/ 3435925 w 3526971"/>
                  <a:gd name="connsiteY2" fmla="*/ 0 h 546264"/>
                  <a:gd name="connsiteX3" fmla="*/ 3526971 w 3526971"/>
                  <a:gd name="connsiteY3" fmla="*/ 91046 h 546264"/>
                  <a:gd name="connsiteX4" fmla="*/ 3526971 w 3526971"/>
                  <a:gd name="connsiteY4" fmla="*/ 455218 h 546264"/>
                  <a:gd name="connsiteX5" fmla="*/ 3435925 w 3526971"/>
                  <a:gd name="connsiteY5" fmla="*/ 546264 h 546264"/>
                  <a:gd name="connsiteX6" fmla="*/ 91046 w 3526971"/>
                  <a:gd name="connsiteY6" fmla="*/ 546264 h 546264"/>
                  <a:gd name="connsiteX7" fmla="*/ 0 w 3526971"/>
                  <a:gd name="connsiteY7" fmla="*/ 455218 h 546264"/>
                  <a:gd name="connsiteX8" fmla="*/ 0 w 3526971"/>
                  <a:gd name="connsiteY8" fmla="*/ 91046 h 546264"/>
                  <a:gd name="connsiteX0" fmla="*/ 0 w 3550721"/>
                  <a:gd name="connsiteY0" fmla="*/ 150423 h 546264"/>
                  <a:gd name="connsiteX1" fmla="*/ 114796 w 3550721"/>
                  <a:gd name="connsiteY1" fmla="*/ 0 h 546264"/>
                  <a:gd name="connsiteX2" fmla="*/ 3459675 w 3550721"/>
                  <a:gd name="connsiteY2" fmla="*/ 0 h 546264"/>
                  <a:gd name="connsiteX3" fmla="*/ 3550721 w 3550721"/>
                  <a:gd name="connsiteY3" fmla="*/ 91046 h 546264"/>
                  <a:gd name="connsiteX4" fmla="*/ 3550721 w 3550721"/>
                  <a:gd name="connsiteY4" fmla="*/ 455218 h 546264"/>
                  <a:gd name="connsiteX5" fmla="*/ 3459675 w 3550721"/>
                  <a:gd name="connsiteY5" fmla="*/ 546264 h 546264"/>
                  <a:gd name="connsiteX6" fmla="*/ 114796 w 3550721"/>
                  <a:gd name="connsiteY6" fmla="*/ 546264 h 546264"/>
                  <a:gd name="connsiteX7" fmla="*/ 23750 w 3550721"/>
                  <a:gd name="connsiteY7" fmla="*/ 455218 h 546264"/>
                  <a:gd name="connsiteX8" fmla="*/ 0 w 3550721"/>
                  <a:gd name="connsiteY8" fmla="*/ 150423 h 546264"/>
                  <a:gd name="connsiteX0" fmla="*/ 0 w 3550721"/>
                  <a:gd name="connsiteY0" fmla="*/ 150423 h 546264"/>
                  <a:gd name="connsiteX1" fmla="*/ 114796 w 3550721"/>
                  <a:gd name="connsiteY1" fmla="*/ 0 h 546264"/>
                  <a:gd name="connsiteX2" fmla="*/ 3459675 w 3550721"/>
                  <a:gd name="connsiteY2" fmla="*/ 0 h 546264"/>
                  <a:gd name="connsiteX3" fmla="*/ 3550721 w 3550721"/>
                  <a:gd name="connsiteY3" fmla="*/ 91046 h 546264"/>
                  <a:gd name="connsiteX4" fmla="*/ 3550721 w 3550721"/>
                  <a:gd name="connsiteY4" fmla="*/ 455218 h 546264"/>
                  <a:gd name="connsiteX5" fmla="*/ 3459675 w 3550721"/>
                  <a:gd name="connsiteY5" fmla="*/ 546264 h 546264"/>
                  <a:gd name="connsiteX6" fmla="*/ 114796 w 3550721"/>
                  <a:gd name="connsiteY6" fmla="*/ 546264 h 546264"/>
                  <a:gd name="connsiteX7" fmla="*/ 11875 w 3550721"/>
                  <a:gd name="connsiteY7" fmla="*/ 395842 h 546264"/>
                  <a:gd name="connsiteX8" fmla="*/ 0 w 3550721"/>
                  <a:gd name="connsiteY8" fmla="*/ 150423 h 546264"/>
                  <a:gd name="connsiteX0" fmla="*/ 175042 w 3725763"/>
                  <a:gd name="connsiteY0" fmla="*/ 150423 h 546264"/>
                  <a:gd name="connsiteX1" fmla="*/ 289838 w 3725763"/>
                  <a:gd name="connsiteY1" fmla="*/ 0 h 546264"/>
                  <a:gd name="connsiteX2" fmla="*/ 3634717 w 3725763"/>
                  <a:gd name="connsiteY2" fmla="*/ 0 h 546264"/>
                  <a:gd name="connsiteX3" fmla="*/ 3725763 w 3725763"/>
                  <a:gd name="connsiteY3" fmla="*/ 91046 h 546264"/>
                  <a:gd name="connsiteX4" fmla="*/ 3725763 w 3725763"/>
                  <a:gd name="connsiteY4" fmla="*/ 455218 h 546264"/>
                  <a:gd name="connsiteX5" fmla="*/ 3634717 w 3725763"/>
                  <a:gd name="connsiteY5" fmla="*/ 546264 h 546264"/>
                  <a:gd name="connsiteX6" fmla="*/ 289838 w 3725763"/>
                  <a:gd name="connsiteY6" fmla="*/ 546264 h 546264"/>
                  <a:gd name="connsiteX7" fmla="*/ 175042 w 3725763"/>
                  <a:gd name="connsiteY7" fmla="*/ 150423 h 546264"/>
                  <a:gd name="connsiteX0" fmla="*/ 160509 w 3733175"/>
                  <a:gd name="connsiteY0" fmla="*/ 245520 h 546264"/>
                  <a:gd name="connsiteX1" fmla="*/ 297250 w 3733175"/>
                  <a:gd name="connsiteY1" fmla="*/ 0 h 546264"/>
                  <a:gd name="connsiteX2" fmla="*/ 3642129 w 3733175"/>
                  <a:gd name="connsiteY2" fmla="*/ 0 h 546264"/>
                  <a:gd name="connsiteX3" fmla="*/ 3733175 w 3733175"/>
                  <a:gd name="connsiteY3" fmla="*/ 91046 h 546264"/>
                  <a:gd name="connsiteX4" fmla="*/ 3733175 w 3733175"/>
                  <a:gd name="connsiteY4" fmla="*/ 455218 h 546264"/>
                  <a:gd name="connsiteX5" fmla="*/ 3642129 w 3733175"/>
                  <a:gd name="connsiteY5" fmla="*/ 546264 h 546264"/>
                  <a:gd name="connsiteX6" fmla="*/ 297250 w 3733175"/>
                  <a:gd name="connsiteY6" fmla="*/ 546264 h 546264"/>
                  <a:gd name="connsiteX7" fmla="*/ 160509 w 3733175"/>
                  <a:gd name="connsiteY7" fmla="*/ 245520 h 546264"/>
                  <a:gd name="connsiteX0" fmla="*/ 160509 w 3733175"/>
                  <a:gd name="connsiteY0" fmla="*/ 245520 h 546264"/>
                  <a:gd name="connsiteX1" fmla="*/ 297250 w 3733175"/>
                  <a:gd name="connsiteY1" fmla="*/ 0 h 546264"/>
                  <a:gd name="connsiteX2" fmla="*/ 3642129 w 3733175"/>
                  <a:gd name="connsiteY2" fmla="*/ 0 h 546264"/>
                  <a:gd name="connsiteX3" fmla="*/ 3733175 w 3733175"/>
                  <a:gd name="connsiteY3" fmla="*/ 91046 h 546264"/>
                  <a:gd name="connsiteX4" fmla="*/ 3733175 w 3733175"/>
                  <a:gd name="connsiteY4" fmla="*/ 455218 h 546264"/>
                  <a:gd name="connsiteX5" fmla="*/ 3642129 w 3733175"/>
                  <a:gd name="connsiteY5" fmla="*/ 546264 h 546264"/>
                  <a:gd name="connsiteX6" fmla="*/ 297250 w 3733175"/>
                  <a:gd name="connsiteY6" fmla="*/ 546264 h 546264"/>
                  <a:gd name="connsiteX7" fmla="*/ 160509 w 3733175"/>
                  <a:gd name="connsiteY7" fmla="*/ 245520 h 546264"/>
                  <a:gd name="connsiteX0" fmla="*/ 0 w 3572666"/>
                  <a:gd name="connsiteY0" fmla="*/ 245520 h 546264"/>
                  <a:gd name="connsiteX1" fmla="*/ 136741 w 3572666"/>
                  <a:gd name="connsiteY1" fmla="*/ 0 h 546264"/>
                  <a:gd name="connsiteX2" fmla="*/ 3481620 w 3572666"/>
                  <a:gd name="connsiteY2" fmla="*/ 0 h 546264"/>
                  <a:gd name="connsiteX3" fmla="*/ 3572666 w 3572666"/>
                  <a:gd name="connsiteY3" fmla="*/ 91046 h 546264"/>
                  <a:gd name="connsiteX4" fmla="*/ 3572666 w 3572666"/>
                  <a:gd name="connsiteY4" fmla="*/ 455218 h 546264"/>
                  <a:gd name="connsiteX5" fmla="*/ 3481620 w 3572666"/>
                  <a:gd name="connsiteY5" fmla="*/ 546264 h 546264"/>
                  <a:gd name="connsiteX6" fmla="*/ 136741 w 3572666"/>
                  <a:gd name="connsiteY6" fmla="*/ 546264 h 546264"/>
                  <a:gd name="connsiteX7" fmla="*/ 0 w 3572666"/>
                  <a:gd name="connsiteY7" fmla="*/ 245520 h 546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2666" h="546264">
                    <a:moveTo>
                      <a:pt x="0" y="245520"/>
                    </a:moveTo>
                    <a:cubicBezTo>
                      <a:pt x="7315" y="85509"/>
                      <a:pt x="86458" y="0"/>
                      <a:pt x="136741" y="0"/>
                    </a:cubicBezTo>
                    <a:lnTo>
                      <a:pt x="3481620" y="0"/>
                    </a:lnTo>
                    <a:cubicBezTo>
                      <a:pt x="3531903" y="0"/>
                      <a:pt x="3572666" y="40763"/>
                      <a:pt x="3572666" y="91046"/>
                    </a:cubicBezTo>
                    <a:lnTo>
                      <a:pt x="3572666" y="455218"/>
                    </a:lnTo>
                    <a:cubicBezTo>
                      <a:pt x="3572666" y="505501"/>
                      <a:pt x="3531903" y="546264"/>
                      <a:pt x="3481620" y="546264"/>
                    </a:cubicBezTo>
                    <a:lnTo>
                      <a:pt x="136741" y="546264"/>
                    </a:lnTo>
                    <a:cubicBezTo>
                      <a:pt x="35617" y="516867"/>
                      <a:pt x="0" y="336564"/>
                      <a:pt x="0" y="245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/>
                  </a:gs>
                  <a:gs pos="37000">
                    <a:schemeClr val="tx1">
                      <a:lumMod val="85000"/>
                      <a:lumOff val="15000"/>
                    </a:schemeClr>
                  </a:gs>
                  <a:gs pos="77000">
                    <a:srgbClr val="848A9E"/>
                  </a:gs>
                  <a:gs pos="100000">
                    <a:schemeClr val="tx1"/>
                  </a:gs>
                </a:gsLst>
                <a:lin ang="16200000" scaled="0"/>
              </a:gra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 prstMaterial="metal"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/>
              <p:cNvSpPr/>
              <p:nvPr/>
            </p:nvSpPr>
            <p:spPr>
              <a:xfrm>
                <a:off x="338877" y="2590544"/>
                <a:ext cx="301963" cy="60119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/>
                  </a:gs>
                  <a:gs pos="72000">
                    <a:schemeClr val="tx1"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4"/>
              <p:cNvSpPr/>
              <p:nvPr/>
            </p:nvSpPr>
            <p:spPr>
              <a:xfrm flipH="1">
                <a:off x="3613989" y="2587992"/>
                <a:ext cx="307677" cy="601497"/>
              </a:xfrm>
              <a:custGeom>
                <a:avLst/>
                <a:gdLst>
                  <a:gd name="connsiteX0" fmla="*/ 0 w 301963"/>
                  <a:gd name="connsiteY0" fmla="*/ 300595 h 601190"/>
                  <a:gd name="connsiteX1" fmla="*/ 150982 w 301963"/>
                  <a:gd name="connsiteY1" fmla="*/ 0 h 601190"/>
                  <a:gd name="connsiteX2" fmla="*/ 301964 w 301963"/>
                  <a:gd name="connsiteY2" fmla="*/ 300595 h 601190"/>
                  <a:gd name="connsiteX3" fmla="*/ 150982 w 301963"/>
                  <a:gd name="connsiteY3" fmla="*/ 601190 h 601190"/>
                  <a:gd name="connsiteX4" fmla="*/ 0 w 301963"/>
                  <a:gd name="connsiteY4" fmla="*/ 300595 h 601190"/>
                  <a:gd name="connsiteX0" fmla="*/ 2905 w 307774"/>
                  <a:gd name="connsiteY0" fmla="*/ 300788 h 601383"/>
                  <a:gd name="connsiteX1" fmla="*/ 153887 w 307774"/>
                  <a:gd name="connsiteY1" fmla="*/ 193 h 601383"/>
                  <a:gd name="connsiteX2" fmla="*/ 304869 w 307774"/>
                  <a:gd name="connsiteY2" fmla="*/ 300788 h 601383"/>
                  <a:gd name="connsiteX3" fmla="*/ 153887 w 307774"/>
                  <a:gd name="connsiteY3" fmla="*/ 601383 h 601383"/>
                  <a:gd name="connsiteX4" fmla="*/ 2905 w 307774"/>
                  <a:gd name="connsiteY4" fmla="*/ 300788 h 601383"/>
                  <a:gd name="connsiteX0" fmla="*/ 2905 w 307774"/>
                  <a:gd name="connsiteY0" fmla="*/ 300788 h 601433"/>
                  <a:gd name="connsiteX1" fmla="*/ 153887 w 307774"/>
                  <a:gd name="connsiteY1" fmla="*/ 193 h 601433"/>
                  <a:gd name="connsiteX2" fmla="*/ 304869 w 307774"/>
                  <a:gd name="connsiteY2" fmla="*/ 300788 h 601433"/>
                  <a:gd name="connsiteX3" fmla="*/ 153887 w 307774"/>
                  <a:gd name="connsiteY3" fmla="*/ 601383 h 601433"/>
                  <a:gd name="connsiteX4" fmla="*/ 2905 w 307774"/>
                  <a:gd name="connsiteY4" fmla="*/ 300788 h 601433"/>
                  <a:gd name="connsiteX0" fmla="*/ 2808 w 307677"/>
                  <a:gd name="connsiteY0" fmla="*/ 300838 h 601497"/>
                  <a:gd name="connsiteX1" fmla="*/ 153790 w 307677"/>
                  <a:gd name="connsiteY1" fmla="*/ 243 h 601497"/>
                  <a:gd name="connsiteX2" fmla="*/ 304772 w 307677"/>
                  <a:gd name="connsiteY2" fmla="*/ 300838 h 601497"/>
                  <a:gd name="connsiteX3" fmla="*/ 153790 w 307677"/>
                  <a:gd name="connsiteY3" fmla="*/ 601433 h 601497"/>
                  <a:gd name="connsiteX4" fmla="*/ 2808 w 307677"/>
                  <a:gd name="connsiteY4" fmla="*/ 300838 h 60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677" h="601497">
                    <a:moveTo>
                      <a:pt x="2808" y="300838"/>
                    </a:moveTo>
                    <a:cubicBezTo>
                      <a:pt x="5876" y="104140"/>
                      <a:pt x="-33923" y="-5893"/>
                      <a:pt x="153790" y="243"/>
                    </a:cubicBezTo>
                    <a:cubicBezTo>
                      <a:pt x="341503" y="6379"/>
                      <a:pt x="304772" y="134824"/>
                      <a:pt x="304772" y="300838"/>
                    </a:cubicBezTo>
                    <a:cubicBezTo>
                      <a:pt x="304772" y="466852"/>
                      <a:pt x="332297" y="598365"/>
                      <a:pt x="153790" y="601433"/>
                    </a:cubicBezTo>
                    <a:cubicBezTo>
                      <a:pt x="-24717" y="604501"/>
                      <a:pt x="-260" y="497536"/>
                      <a:pt x="2808" y="30083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1"/>
                  </a:gs>
                  <a:gs pos="72000">
                    <a:schemeClr val="tx1"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metal1"/>
            <p:cNvSpPr/>
            <p:nvPr/>
          </p:nvSpPr>
          <p:spPr>
            <a:xfrm>
              <a:off x="3918858" y="2619941"/>
              <a:ext cx="284136" cy="49429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metal2"/>
            <p:cNvSpPr/>
            <p:nvPr/>
          </p:nvSpPr>
          <p:spPr>
            <a:xfrm>
              <a:off x="4214150" y="2667316"/>
              <a:ext cx="70348" cy="39954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metal3"/>
            <p:cNvSpPr/>
            <p:nvPr/>
          </p:nvSpPr>
          <p:spPr>
            <a:xfrm>
              <a:off x="4284498" y="2619941"/>
              <a:ext cx="284136" cy="49429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metal4"/>
            <p:cNvSpPr/>
            <p:nvPr/>
          </p:nvSpPr>
          <p:spPr>
            <a:xfrm>
              <a:off x="4568634" y="2667316"/>
              <a:ext cx="70348" cy="39954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metal5"/>
            <p:cNvSpPr/>
            <p:nvPr/>
          </p:nvSpPr>
          <p:spPr>
            <a:xfrm>
              <a:off x="4638982" y="2619941"/>
              <a:ext cx="284136" cy="49429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glass"/>
            <p:cNvSpPr/>
            <p:nvPr/>
          </p:nvSpPr>
          <p:spPr>
            <a:xfrm>
              <a:off x="4994611" y="1129133"/>
              <a:ext cx="3313215" cy="3313215"/>
            </a:xfrm>
            <a:prstGeom prst="ellipse">
              <a:avLst/>
            </a:prstGeom>
            <a:gradFill>
              <a:gsLst>
                <a:gs pos="0">
                  <a:schemeClr val="bg1">
                    <a:alpha val="4000"/>
                  </a:schemeClr>
                </a:gs>
                <a:gs pos="60000">
                  <a:schemeClr val="bg1">
                    <a:alpha val="9000"/>
                  </a:schemeClr>
                </a:gs>
                <a:gs pos="67920">
                  <a:srgbClr val="FFFFFF">
                    <a:alpha val="13000"/>
                  </a:srgbClr>
                </a:gs>
                <a:gs pos="39000">
                  <a:schemeClr val="accent1">
                    <a:tint val="44500"/>
                    <a:satMod val="160000"/>
                    <a:alpha val="18000"/>
                  </a:schemeClr>
                </a:gs>
                <a:gs pos="100000">
                  <a:schemeClr val="bg1">
                    <a:alpha val="2000"/>
                  </a:schemeClr>
                </a:gs>
              </a:gsLst>
              <a:lin ang="3600000" scaled="0"/>
            </a:gradFill>
            <a:ln w="1238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21301143" lon="301114" rev="21573786"/>
              </a:camera>
              <a:lightRig rig="threePt" dir="t"/>
            </a:scene3d>
            <a:sp3d>
              <a:bevelT w="120650" h="29210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894191" y="1445189"/>
            <a:ext cx="1380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Query: “laptop”</a:t>
            </a:r>
          </a:p>
        </p:txBody>
      </p:sp>
    </p:spTree>
    <p:extLst>
      <p:ext uri="{BB962C8B-B14F-4D97-AF65-F5344CB8AC3E}">
        <p14:creationId xmlns:p14="http://schemas.microsoft.com/office/powerpoint/2010/main" val="16711958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b="1" dirty="0" smtClean="0">
                <a:solidFill>
                  <a:srgbClr val="40008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alibri"/>
                <a:cs typeface="Calibri"/>
              </a:rPr>
              <a:t>Q &amp; A</a:t>
            </a:r>
            <a:endParaRPr lang="en-US" sz="3200" b="1" dirty="0">
              <a:solidFill>
                <a:srgbClr val="400080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alibri"/>
              <a:cs typeface="Calibri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xliu93</a:t>
            </a:r>
            <a:r>
              <a:rPr lang="en-US" dirty="0" smtClean="0"/>
              <a:t>@illinois.edu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9661" y="3778858"/>
            <a:ext cx="1494346" cy="149434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3099" y="3778220"/>
            <a:ext cx="1494984" cy="14949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66325" y="3763178"/>
            <a:ext cx="1323439" cy="150463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733" y="3778858"/>
            <a:ext cx="1473273" cy="1473273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48662" y="3197715"/>
            <a:ext cx="14463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400080"/>
                </a:solidFill>
                <a:latin typeface="Calibri"/>
                <a:cs typeface="Calibri"/>
              </a:rPr>
              <a:t>Xueqing Liu</a:t>
            </a:r>
            <a:endParaRPr lang="en-US" sz="2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568447" y="3193315"/>
            <a:ext cx="19153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rgbClr val="400080"/>
                </a:solidFill>
                <a:latin typeface="Calibri"/>
                <a:cs typeface="Calibri"/>
              </a:rPr>
              <a:t>Chengxiang</a:t>
            </a:r>
            <a:r>
              <a:rPr lang="en-US" sz="2000" dirty="0" smtClean="0">
                <a:solidFill>
                  <a:srgbClr val="400080"/>
                </a:solidFill>
                <a:latin typeface="Calibri"/>
                <a:cs typeface="Calibri"/>
              </a:rPr>
              <a:t> </a:t>
            </a:r>
            <a:r>
              <a:rPr lang="en-US" sz="2000" dirty="0" err="1" smtClean="0">
                <a:solidFill>
                  <a:srgbClr val="400080"/>
                </a:solidFill>
                <a:latin typeface="Calibri"/>
                <a:cs typeface="Calibri"/>
              </a:rPr>
              <a:t>Zhai</a:t>
            </a:r>
            <a:endParaRPr lang="en-US" sz="2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75189" y="3182035"/>
            <a:ext cx="11488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rgbClr val="400080"/>
                </a:solidFill>
                <a:latin typeface="Calibri"/>
                <a:cs typeface="Calibri"/>
              </a:rPr>
              <a:t>Wei Han</a:t>
            </a:r>
            <a:endParaRPr lang="en-US" sz="2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987420" y="3161955"/>
            <a:ext cx="22153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rgbClr val="400080"/>
                </a:solidFill>
                <a:latin typeface="Calibri"/>
                <a:cs typeface="Calibri"/>
              </a:rPr>
              <a:t>Onur</a:t>
            </a:r>
            <a:r>
              <a:rPr lang="en-US" sz="2000" dirty="0" smtClean="0">
                <a:solidFill>
                  <a:srgbClr val="400080"/>
                </a:solidFill>
                <a:latin typeface="Calibri"/>
                <a:cs typeface="Calibri"/>
              </a:rPr>
              <a:t> </a:t>
            </a:r>
            <a:r>
              <a:rPr lang="en-US" sz="2000" dirty="0" err="1" smtClean="0">
                <a:solidFill>
                  <a:srgbClr val="400080"/>
                </a:solidFill>
                <a:latin typeface="Calibri"/>
                <a:cs typeface="Calibri"/>
              </a:rPr>
              <a:t>Gungor</a:t>
            </a:r>
            <a:endParaRPr lang="en-US" sz="20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808503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Faceted Search System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799" y="1699994"/>
            <a:ext cx="5411632" cy="4114939"/>
          </a:xfrm>
          <a:prstGeom prst="rect">
            <a:avLst/>
          </a:prstGeom>
        </p:spPr>
      </p:pic>
      <p:pic>
        <p:nvPicPr>
          <p:cNvPr id="3" name="Picture 2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2169966" y="3795792"/>
            <a:ext cx="1867621" cy="1782278"/>
          </a:xfrm>
          <a:prstGeom prst="rect">
            <a:avLst/>
          </a:prstGeom>
        </p:spPr>
      </p:pic>
      <p:grpSp>
        <p:nvGrpSpPr>
          <p:cNvPr id="10" name="magnifying glass"/>
          <p:cNvGrpSpPr>
            <a:grpSpLocks noChangeAspect="1"/>
          </p:cNvGrpSpPr>
          <p:nvPr/>
        </p:nvGrpSpPr>
        <p:grpSpPr>
          <a:xfrm rot="2504216">
            <a:off x="-46311" y="2881096"/>
            <a:ext cx="4339806" cy="1828800"/>
            <a:chOff x="338877" y="1129133"/>
            <a:chExt cx="7968949" cy="3313215"/>
          </a:xfrm>
        </p:grpSpPr>
        <p:grpSp>
          <p:nvGrpSpPr>
            <p:cNvPr id="11" name="black handle"/>
            <p:cNvGrpSpPr/>
            <p:nvPr/>
          </p:nvGrpSpPr>
          <p:grpSpPr>
            <a:xfrm>
              <a:off x="338877" y="2587992"/>
              <a:ext cx="3582789" cy="603742"/>
              <a:chOff x="338877" y="2587992"/>
              <a:chExt cx="3582789" cy="603742"/>
            </a:xfrm>
          </p:grpSpPr>
          <p:sp>
            <p:nvSpPr>
              <p:cNvPr id="22" name="handle"/>
              <p:cNvSpPr/>
              <p:nvPr/>
            </p:nvSpPr>
            <p:spPr>
              <a:xfrm>
                <a:off x="338877" y="2588236"/>
                <a:ext cx="3572666" cy="601190"/>
              </a:xfrm>
              <a:custGeom>
                <a:avLst/>
                <a:gdLst>
                  <a:gd name="connsiteX0" fmla="*/ 0 w 3526971"/>
                  <a:gd name="connsiteY0" fmla="*/ 91046 h 546264"/>
                  <a:gd name="connsiteX1" fmla="*/ 91046 w 3526971"/>
                  <a:gd name="connsiteY1" fmla="*/ 0 h 546264"/>
                  <a:gd name="connsiteX2" fmla="*/ 3435925 w 3526971"/>
                  <a:gd name="connsiteY2" fmla="*/ 0 h 546264"/>
                  <a:gd name="connsiteX3" fmla="*/ 3526971 w 3526971"/>
                  <a:gd name="connsiteY3" fmla="*/ 91046 h 546264"/>
                  <a:gd name="connsiteX4" fmla="*/ 3526971 w 3526971"/>
                  <a:gd name="connsiteY4" fmla="*/ 455218 h 546264"/>
                  <a:gd name="connsiteX5" fmla="*/ 3435925 w 3526971"/>
                  <a:gd name="connsiteY5" fmla="*/ 546264 h 546264"/>
                  <a:gd name="connsiteX6" fmla="*/ 91046 w 3526971"/>
                  <a:gd name="connsiteY6" fmla="*/ 546264 h 546264"/>
                  <a:gd name="connsiteX7" fmla="*/ 0 w 3526971"/>
                  <a:gd name="connsiteY7" fmla="*/ 455218 h 546264"/>
                  <a:gd name="connsiteX8" fmla="*/ 0 w 3526971"/>
                  <a:gd name="connsiteY8" fmla="*/ 91046 h 546264"/>
                  <a:gd name="connsiteX0" fmla="*/ 0 w 3550721"/>
                  <a:gd name="connsiteY0" fmla="*/ 150423 h 546264"/>
                  <a:gd name="connsiteX1" fmla="*/ 114796 w 3550721"/>
                  <a:gd name="connsiteY1" fmla="*/ 0 h 546264"/>
                  <a:gd name="connsiteX2" fmla="*/ 3459675 w 3550721"/>
                  <a:gd name="connsiteY2" fmla="*/ 0 h 546264"/>
                  <a:gd name="connsiteX3" fmla="*/ 3550721 w 3550721"/>
                  <a:gd name="connsiteY3" fmla="*/ 91046 h 546264"/>
                  <a:gd name="connsiteX4" fmla="*/ 3550721 w 3550721"/>
                  <a:gd name="connsiteY4" fmla="*/ 455218 h 546264"/>
                  <a:gd name="connsiteX5" fmla="*/ 3459675 w 3550721"/>
                  <a:gd name="connsiteY5" fmla="*/ 546264 h 546264"/>
                  <a:gd name="connsiteX6" fmla="*/ 114796 w 3550721"/>
                  <a:gd name="connsiteY6" fmla="*/ 546264 h 546264"/>
                  <a:gd name="connsiteX7" fmla="*/ 23750 w 3550721"/>
                  <a:gd name="connsiteY7" fmla="*/ 455218 h 546264"/>
                  <a:gd name="connsiteX8" fmla="*/ 0 w 3550721"/>
                  <a:gd name="connsiteY8" fmla="*/ 150423 h 546264"/>
                  <a:gd name="connsiteX0" fmla="*/ 0 w 3550721"/>
                  <a:gd name="connsiteY0" fmla="*/ 150423 h 546264"/>
                  <a:gd name="connsiteX1" fmla="*/ 114796 w 3550721"/>
                  <a:gd name="connsiteY1" fmla="*/ 0 h 546264"/>
                  <a:gd name="connsiteX2" fmla="*/ 3459675 w 3550721"/>
                  <a:gd name="connsiteY2" fmla="*/ 0 h 546264"/>
                  <a:gd name="connsiteX3" fmla="*/ 3550721 w 3550721"/>
                  <a:gd name="connsiteY3" fmla="*/ 91046 h 546264"/>
                  <a:gd name="connsiteX4" fmla="*/ 3550721 w 3550721"/>
                  <a:gd name="connsiteY4" fmla="*/ 455218 h 546264"/>
                  <a:gd name="connsiteX5" fmla="*/ 3459675 w 3550721"/>
                  <a:gd name="connsiteY5" fmla="*/ 546264 h 546264"/>
                  <a:gd name="connsiteX6" fmla="*/ 114796 w 3550721"/>
                  <a:gd name="connsiteY6" fmla="*/ 546264 h 546264"/>
                  <a:gd name="connsiteX7" fmla="*/ 11875 w 3550721"/>
                  <a:gd name="connsiteY7" fmla="*/ 395842 h 546264"/>
                  <a:gd name="connsiteX8" fmla="*/ 0 w 3550721"/>
                  <a:gd name="connsiteY8" fmla="*/ 150423 h 546264"/>
                  <a:gd name="connsiteX0" fmla="*/ 175042 w 3725763"/>
                  <a:gd name="connsiteY0" fmla="*/ 150423 h 546264"/>
                  <a:gd name="connsiteX1" fmla="*/ 289838 w 3725763"/>
                  <a:gd name="connsiteY1" fmla="*/ 0 h 546264"/>
                  <a:gd name="connsiteX2" fmla="*/ 3634717 w 3725763"/>
                  <a:gd name="connsiteY2" fmla="*/ 0 h 546264"/>
                  <a:gd name="connsiteX3" fmla="*/ 3725763 w 3725763"/>
                  <a:gd name="connsiteY3" fmla="*/ 91046 h 546264"/>
                  <a:gd name="connsiteX4" fmla="*/ 3725763 w 3725763"/>
                  <a:gd name="connsiteY4" fmla="*/ 455218 h 546264"/>
                  <a:gd name="connsiteX5" fmla="*/ 3634717 w 3725763"/>
                  <a:gd name="connsiteY5" fmla="*/ 546264 h 546264"/>
                  <a:gd name="connsiteX6" fmla="*/ 289838 w 3725763"/>
                  <a:gd name="connsiteY6" fmla="*/ 546264 h 546264"/>
                  <a:gd name="connsiteX7" fmla="*/ 175042 w 3725763"/>
                  <a:gd name="connsiteY7" fmla="*/ 150423 h 546264"/>
                  <a:gd name="connsiteX0" fmla="*/ 160509 w 3733175"/>
                  <a:gd name="connsiteY0" fmla="*/ 245520 h 546264"/>
                  <a:gd name="connsiteX1" fmla="*/ 297250 w 3733175"/>
                  <a:gd name="connsiteY1" fmla="*/ 0 h 546264"/>
                  <a:gd name="connsiteX2" fmla="*/ 3642129 w 3733175"/>
                  <a:gd name="connsiteY2" fmla="*/ 0 h 546264"/>
                  <a:gd name="connsiteX3" fmla="*/ 3733175 w 3733175"/>
                  <a:gd name="connsiteY3" fmla="*/ 91046 h 546264"/>
                  <a:gd name="connsiteX4" fmla="*/ 3733175 w 3733175"/>
                  <a:gd name="connsiteY4" fmla="*/ 455218 h 546264"/>
                  <a:gd name="connsiteX5" fmla="*/ 3642129 w 3733175"/>
                  <a:gd name="connsiteY5" fmla="*/ 546264 h 546264"/>
                  <a:gd name="connsiteX6" fmla="*/ 297250 w 3733175"/>
                  <a:gd name="connsiteY6" fmla="*/ 546264 h 546264"/>
                  <a:gd name="connsiteX7" fmla="*/ 160509 w 3733175"/>
                  <a:gd name="connsiteY7" fmla="*/ 245520 h 546264"/>
                  <a:gd name="connsiteX0" fmla="*/ 160509 w 3733175"/>
                  <a:gd name="connsiteY0" fmla="*/ 245520 h 546264"/>
                  <a:gd name="connsiteX1" fmla="*/ 297250 w 3733175"/>
                  <a:gd name="connsiteY1" fmla="*/ 0 h 546264"/>
                  <a:gd name="connsiteX2" fmla="*/ 3642129 w 3733175"/>
                  <a:gd name="connsiteY2" fmla="*/ 0 h 546264"/>
                  <a:gd name="connsiteX3" fmla="*/ 3733175 w 3733175"/>
                  <a:gd name="connsiteY3" fmla="*/ 91046 h 546264"/>
                  <a:gd name="connsiteX4" fmla="*/ 3733175 w 3733175"/>
                  <a:gd name="connsiteY4" fmla="*/ 455218 h 546264"/>
                  <a:gd name="connsiteX5" fmla="*/ 3642129 w 3733175"/>
                  <a:gd name="connsiteY5" fmla="*/ 546264 h 546264"/>
                  <a:gd name="connsiteX6" fmla="*/ 297250 w 3733175"/>
                  <a:gd name="connsiteY6" fmla="*/ 546264 h 546264"/>
                  <a:gd name="connsiteX7" fmla="*/ 160509 w 3733175"/>
                  <a:gd name="connsiteY7" fmla="*/ 245520 h 546264"/>
                  <a:gd name="connsiteX0" fmla="*/ 0 w 3572666"/>
                  <a:gd name="connsiteY0" fmla="*/ 245520 h 546264"/>
                  <a:gd name="connsiteX1" fmla="*/ 136741 w 3572666"/>
                  <a:gd name="connsiteY1" fmla="*/ 0 h 546264"/>
                  <a:gd name="connsiteX2" fmla="*/ 3481620 w 3572666"/>
                  <a:gd name="connsiteY2" fmla="*/ 0 h 546264"/>
                  <a:gd name="connsiteX3" fmla="*/ 3572666 w 3572666"/>
                  <a:gd name="connsiteY3" fmla="*/ 91046 h 546264"/>
                  <a:gd name="connsiteX4" fmla="*/ 3572666 w 3572666"/>
                  <a:gd name="connsiteY4" fmla="*/ 455218 h 546264"/>
                  <a:gd name="connsiteX5" fmla="*/ 3481620 w 3572666"/>
                  <a:gd name="connsiteY5" fmla="*/ 546264 h 546264"/>
                  <a:gd name="connsiteX6" fmla="*/ 136741 w 3572666"/>
                  <a:gd name="connsiteY6" fmla="*/ 546264 h 546264"/>
                  <a:gd name="connsiteX7" fmla="*/ 0 w 3572666"/>
                  <a:gd name="connsiteY7" fmla="*/ 245520 h 5462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72666" h="546264">
                    <a:moveTo>
                      <a:pt x="0" y="245520"/>
                    </a:moveTo>
                    <a:cubicBezTo>
                      <a:pt x="7315" y="85509"/>
                      <a:pt x="86458" y="0"/>
                      <a:pt x="136741" y="0"/>
                    </a:cubicBezTo>
                    <a:lnTo>
                      <a:pt x="3481620" y="0"/>
                    </a:lnTo>
                    <a:cubicBezTo>
                      <a:pt x="3531903" y="0"/>
                      <a:pt x="3572666" y="40763"/>
                      <a:pt x="3572666" y="91046"/>
                    </a:cubicBezTo>
                    <a:lnTo>
                      <a:pt x="3572666" y="455218"/>
                    </a:lnTo>
                    <a:cubicBezTo>
                      <a:pt x="3572666" y="505501"/>
                      <a:pt x="3531903" y="546264"/>
                      <a:pt x="3481620" y="546264"/>
                    </a:cubicBezTo>
                    <a:lnTo>
                      <a:pt x="136741" y="546264"/>
                    </a:lnTo>
                    <a:cubicBezTo>
                      <a:pt x="35617" y="516867"/>
                      <a:pt x="0" y="336564"/>
                      <a:pt x="0" y="24552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tx1"/>
                  </a:gs>
                  <a:gs pos="37000">
                    <a:schemeClr val="tx1">
                      <a:lumMod val="85000"/>
                      <a:lumOff val="15000"/>
                    </a:schemeClr>
                  </a:gs>
                  <a:gs pos="77000">
                    <a:srgbClr val="848A9E"/>
                  </a:gs>
                  <a:gs pos="100000">
                    <a:schemeClr val="tx1"/>
                  </a:gs>
                </a:gsLst>
                <a:lin ang="16200000" scaled="0"/>
              </a:gradFill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 prstMaterial="metal"/>
            </p:spPr>
            <p:style>
              <a:lnRef idx="0">
                <a:schemeClr val="dk1"/>
              </a:lnRef>
              <a:fillRef idx="3">
                <a:schemeClr val="dk1"/>
              </a:fillRef>
              <a:effectRef idx="3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338877" y="2590544"/>
                <a:ext cx="301963" cy="601190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/>
                  </a:gs>
                  <a:gs pos="72000">
                    <a:schemeClr val="tx1"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Oval 14"/>
              <p:cNvSpPr/>
              <p:nvPr/>
            </p:nvSpPr>
            <p:spPr>
              <a:xfrm flipH="1">
                <a:off x="3613989" y="2587992"/>
                <a:ext cx="307677" cy="601497"/>
              </a:xfrm>
              <a:custGeom>
                <a:avLst/>
                <a:gdLst>
                  <a:gd name="connsiteX0" fmla="*/ 0 w 301963"/>
                  <a:gd name="connsiteY0" fmla="*/ 300595 h 601190"/>
                  <a:gd name="connsiteX1" fmla="*/ 150982 w 301963"/>
                  <a:gd name="connsiteY1" fmla="*/ 0 h 601190"/>
                  <a:gd name="connsiteX2" fmla="*/ 301964 w 301963"/>
                  <a:gd name="connsiteY2" fmla="*/ 300595 h 601190"/>
                  <a:gd name="connsiteX3" fmla="*/ 150982 w 301963"/>
                  <a:gd name="connsiteY3" fmla="*/ 601190 h 601190"/>
                  <a:gd name="connsiteX4" fmla="*/ 0 w 301963"/>
                  <a:gd name="connsiteY4" fmla="*/ 300595 h 601190"/>
                  <a:gd name="connsiteX0" fmla="*/ 2905 w 307774"/>
                  <a:gd name="connsiteY0" fmla="*/ 300788 h 601383"/>
                  <a:gd name="connsiteX1" fmla="*/ 153887 w 307774"/>
                  <a:gd name="connsiteY1" fmla="*/ 193 h 601383"/>
                  <a:gd name="connsiteX2" fmla="*/ 304869 w 307774"/>
                  <a:gd name="connsiteY2" fmla="*/ 300788 h 601383"/>
                  <a:gd name="connsiteX3" fmla="*/ 153887 w 307774"/>
                  <a:gd name="connsiteY3" fmla="*/ 601383 h 601383"/>
                  <a:gd name="connsiteX4" fmla="*/ 2905 w 307774"/>
                  <a:gd name="connsiteY4" fmla="*/ 300788 h 601383"/>
                  <a:gd name="connsiteX0" fmla="*/ 2905 w 307774"/>
                  <a:gd name="connsiteY0" fmla="*/ 300788 h 601433"/>
                  <a:gd name="connsiteX1" fmla="*/ 153887 w 307774"/>
                  <a:gd name="connsiteY1" fmla="*/ 193 h 601433"/>
                  <a:gd name="connsiteX2" fmla="*/ 304869 w 307774"/>
                  <a:gd name="connsiteY2" fmla="*/ 300788 h 601433"/>
                  <a:gd name="connsiteX3" fmla="*/ 153887 w 307774"/>
                  <a:gd name="connsiteY3" fmla="*/ 601383 h 601433"/>
                  <a:gd name="connsiteX4" fmla="*/ 2905 w 307774"/>
                  <a:gd name="connsiteY4" fmla="*/ 300788 h 601433"/>
                  <a:gd name="connsiteX0" fmla="*/ 2808 w 307677"/>
                  <a:gd name="connsiteY0" fmla="*/ 300838 h 601497"/>
                  <a:gd name="connsiteX1" fmla="*/ 153790 w 307677"/>
                  <a:gd name="connsiteY1" fmla="*/ 243 h 601497"/>
                  <a:gd name="connsiteX2" fmla="*/ 304772 w 307677"/>
                  <a:gd name="connsiteY2" fmla="*/ 300838 h 601497"/>
                  <a:gd name="connsiteX3" fmla="*/ 153790 w 307677"/>
                  <a:gd name="connsiteY3" fmla="*/ 601433 h 601497"/>
                  <a:gd name="connsiteX4" fmla="*/ 2808 w 307677"/>
                  <a:gd name="connsiteY4" fmla="*/ 300838 h 601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07677" h="601497">
                    <a:moveTo>
                      <a:pt x="2808" y="300838"/>
                    </a:moveTo>
                    <a:cubicBezTo>
                      <a:pt x="5876" y="104140"/>
                      <a:pt x="-33923" y="-5893"/>
                      <a:pt x="153790" y="243"/>
                    </a:cubicBezTo>
                    <a:cubicBezTo>
                      <a:pt x="341503" y="6379"/>
                      <a:pt x="304772" y="134824"/>
                      <a:pt x="304772" y="300838"/>
                    </a:cubicBezTo>
                    <a:cubicBezTo>
                      <a:pt x="304772" y="466852"/>
                      <a:pt x="332297" y="598365"/>
                      <a:pt x="153790" y="601433"/>
                    </a:cubicBezTo>
                    <a:cubicBezTo>
                      <a:pt x="-24717" y="604501"/>
                      <a:pt x="-260" y="497536"/>
                      <a:pt x="2808" y="300838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tx1"/>
                  </a:gs>
                  <a:gs pos="72000">
                    <a:schemeClr val="tx1"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" name="metal1"/>
            <p:cNvSpPr/>
            <p:nvPr/>
          </p:nvSpPr>
          <p:spPr>
            <a:xfrm>
              <a:off x="3918858" y="2619941"/>
              <a:ext cx="284136" cy="49429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metal2"/>
            <p:cNvSpPr/>
            <p:nvPr/>
          </p:nvSpPr>
          <p:spPr>
            <a:xfrm>
              <a:off x="4214150" y="2667316"/>
              <a:ext cx="70348" cy="39954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metal3"/>
            <p:cNvSpPr/>
            <p:nvPr/>
          </p:nvSpPr>
          <p:spPr>
            <a:xfrm>
              <a:off x="4284498" y="2619941"/>
              <a:ext cx="284136" cy="49429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metal4"/>
            <p:cNvSpPr/>
            <p:nvPr/>
          </p:nvSpPr>
          <p:spPr>
            <a:xfrm>
              <a:off x="4568634" y="2667316"/>
              <a:ext cx="70348" cy="39954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metal5"/>
            <p:cNvSpPr/>
            <p:nvPr/>
          </p:nvSpPr>
          <p:spPr>
            <a:xfrm>
              <a:off x="4638982" y="2619941"/>
              <a:ext cx="284136" cy="494299"/>
            </a:xfrm>
            <a:prstGeom prst="roundRect">
              <a:avLst/>
            </a:prstGeom>
            <a:gradFill>
              <a:gsLst>
                <a:gs pos="0">
                  <a:srgbClr val="CBCBCB"/>
                </a:gs>
                <a:gs pos="13000">
                  <a:srgbClr val="5F5F5F"/>
                </a:gs>
                <a:gs pos="21001">
                  <a:srgbClr val="5F5F5F"/>
                </a:gs>
                <a:gs pos="63000">
                  <a:srgbClr val="FFFFFF"/>
                </a:gs>
                <a:gs pos="67000">
                  <a:srgbClr val="B2B2B2"/>
                </a:gs>
                <a:gs pos="69000">
                  <a:srgbClr val="292929"/>
                </a:gs>
                <a:gs pos="82001">
                  <a:srgbClr val="777777"/>
                </a:gs>
                <a:gs pos="100000">
                  <a:srgbClr val="EAEAEA"/>
                </a:gs>
              </a:gsLst>
              <a:lin ang="16200000" scaled="0"/>
            </a:gra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 prstMaterial="metal">
              <a:bevelT w="95250" h="12700"/>
            </a:sp3d>
          </p:spPr>
          <p:style>
            <a:lnRef idx="0">
              <a:schemeClr val="dk1"/>
            </a:lnRef>
            <a:fillRef idx="3">
              <a:schemeClr val="dk1"/>
            </a:fillRef>
            <a:effectRef idx="3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glass"/>
            <p:cNvSpPr/>
            <p:nvPr/>
          </p:nvSpPr>
          <p:spPr>
            <a:xfrm>
              <a:off x="4994611" y="1129133"/>
              <a:ext cx="3313215" cy="3313215"/>
            </a:xfrm>
            <a:prstGeom prst="ellipse">
              <a:avLst/>
            </a:prstGeom>
            <a:gradFill>
              <a:gsLst>
                <a:gs pos="0">
                  <a:schemeClr val="bg1">
                    <a:alpha val="4000"/>
                  </a:schemeClr>
                </a:gs>
                <a:gs pos="60000">
                  <a:schemeClr val="bg1">
                    <a:alpha val="9000"/>
                  </a:schemeClr>
                </a:gs>
                <a:gs pos="67920">
                  <a:srgbClr val="FFFFFF">
                    <a:alpha val="13000"/>
                  </a:srgbClr>
                </a:gs>
                <a:gs pos="39000">
                  <a:schemeClr val="accent1">
                    <a:tint val="44500"/>
                    <a:satMod val="160000"/>
                    <a:alpha val="18000"/>
                  </a:schemeClr>
                </a:gs>
                <a:gs pos="100000">
                  <a:schemeClr val="bg1">
                    <a:alpha val="2000"/>
                  </a:schemeClr>
                </a:gs>
              </a:gsLst>
              <a:lin ang="3600000" scaled="0"/>
            </a:gradFill>
            <a:ln w="123825">
              <a:solidFill>
                <a:schemeClr val="tx1">
                  <a:lumMod val="50000"/>
                  <a:lumOff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  <a:scene3d>
              <a:camera prst="orthographicFront">
                <a:rot lat="21301143" lon="301114" rev="21573786"/>
              </a:camera>
              <a:lightRig rig="threePt" dir="t"/>
            </a:scene3d>
            <a:sp3d>
              <a:bevelT w="120650" h="292100" prst="relaxedInset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TextBox 26"/>
          <p:cNvSpPr txBox="1"/>
          <p:nvPr/>
        </p:nvSpPr>
        <p:spPr>
          <a:xfrm>
            <a:off x="894191" y="1445189"/>
            <a:ext cx="1380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Query: “laptop”</a:t>
            </a:r>
          </a:p>
        </p:txBody>
      </p:sp>
    </p:spTree>
    <p:extLst>
      <p:ext uri="{BB962C8B-B14F-4D97-AF65-F5344CB8AC3E}">
        <p14:creationId xmlns:p14="http://schemas.microsoft.com/office/powerpoint/2010/main" val="14827650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Definition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9176" y="4014871"/>
            <a:ext cx="1802375" cy="18023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54205" y="2304943"/>
            <a:ext cx="67884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rgbClr val="400080"/>
                </a:solidFill>
                <a:latin typeface="Calibri"/>
                <a:cs typeface="Calibri"/>
              </a:rPr>
              <a:t>How to suggest </a:t>
            </a:r>
            <a:r>
              <a:rPr lang="en-US" sz="2800" i="1" dirty="0" smtClean="0">
                <a:solidFill>
                  <a:srgbClr val="400080"/>
                </a:solidFill>
                <a:latin typeface="Calibri"/>
                <a:cs typeface="Calibri"/>
              </a:rPr>
              <a:t>k</a:t>
            </a:r>
            <a:r>
              <a:rPr lang="en-US" sz="2800" dirty="0" smtClean="0">
                <a:solidFill>
                  <a:srgbClr val="400080"/>
                </a:solidFill>
                <a:latin typeface="Calibri"/>
                <a:cs typeface="Calibri"/>
              </a:rPr>
              <a:t> </a:t>
            </a:r>
            <a:r>
              <a:rPr lang="en-US" sz="2800" dirty="0" smtClean="0">
                <a:solidFill>
                  <a:srgbClr val="FF0000"/>
                </a:solidFill>
                <a:latin typeface="Calibri"/>
                <a:cs typeface="Calibri"/>
              </a:rPr>
              <a:t>query-adaptable </a:t>
            </a:r>
            <a:r>
              <a:rPr lang="en-US" sz="2800" dirty="0" smtClean="0">
                <a:solidFill>
                  <a:srgbClr val="400080"/>
                </a:solidFill>
                <a:latin typeface="Calibri"/>
                <a:cs typeface="Calibri"/>
              </a:rPr>
              <a:t>numerical ranges?</a:t>
            </a:r>
            <a:endParaRPr lang="en-US" sz="2800" dirty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70838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This Topic Too Narrow?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922" b="1922"/>
          <a:stretch>
            <a:fillRect/>
          </a:stretch>
        </p:blipFill>
        <p:spPr>
          <a:xfrm>
            <a:off x="1348836" y="2116787"/>
            <a:ext cx="6505098" cy="3513215"/>
          </a:xfrm>
        </p:spPr>
      </p:pic>
    </p:spTree>
    <p:extLst>
      <p:ext uri="{BB962C8B-B14F-4D97-AF65-F5344CB8AC3E}">
        <p14:creationId xmlns:p14="http://schemas.microsoft.com/office/powerpoint/2010/main" val="35981065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This Topic Too Narrow? No!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890" y="3885567"/>
            <a:ext cx="4171121" cy="13743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16808" y="4684823"/>
            <a:ext cx="1181866" cy="539196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568333" y="3235742"/>
            <a:ext cx="20218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Video search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0020" y="1948635"/>
            <a:ext cx="2155354" cy="1245755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5545697" y="3215662"/>
            <a:ext cx="29047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00080"/>
                </a:solidFill>
                <a:latin typeface="Calibri"/>
                <a:cs typeface="Calibri"/>
              </a:rPr>
              <a:t>A</a:t>
            </a:r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cademic search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95308" y="5361990"/>
            <a:ext cx="2590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News search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675329" y="5357590"/>
            <a:ext cx="25906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Location search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670" y="2009848"/>
            <a:ext cx="4601490" cy="1184542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1702826" y="2654655"/>
            <a:ext cx="1181866" cy="539196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389627" y="4146452"/>
            <a:ext cx="1060821" cy="278923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1087" y="4008017"/>
            <a:ext cx="3995435" cy="1216002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8079253" y="3943960"/>
            <a:ext cx="794303" cy="539196"/>
          </a:xfrm>
          <a:prstGeom prst="rect">
            <a:avLst/>
          </a:prstGeom>
          <a:noFill/>
          <a:ln w="28575" cmpd="sng">
            <a:solidFill>
              <a:srgbClr val="FF0000"/>
            </a:solidFill>
            <a:prstDash val="solid"/>
          </a:ln>
        </p:spPr>
        <p:txBody>
          <a:bodyPr wrap="square" rtlCol="0">
            <a:spAutoFit/>
          </a:bodyPr>
          <a:lstStyle/>
          <a:p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016998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Unhappy with Current Websites?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061692" y="498621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652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Unhappy with Current Websites?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Highly skewed distribution!</a:t>
            </a:r>
            <a:endParaRPr lang="en-US" b="1" dirty="0" smtClean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9061" y="2993868"/>
            <a:ext cx="3266284" cy="277634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230295" y="3430430"/>
            <a:ext cx="1824660" cy="830997"/>
          </a:xfrm>
          <a:prstGeom prst="rect">
            <a:avLst/>
          </a:prstGeom>
          <a:noFill/>
          <a:ln w="28575" cmpd="sng">
            <a:noFill/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1426/1928 = 73.9%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977265" y="2244676"/>
            <a:ext cx="4776434" cy="461665"/>
          </a:xfrm>
          <a:prstGeom prst="rect">
            <a:avLst/>
          </a:prstGeom>
          <a:noFill/>
          <a:ln w="28575" cmpd="sng">
            <a:noFill/>
            <a:prstDash val="solid"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400080"/>
                </a:solidFill>
                <a:latin typeface="Calibri"/>
                <a:cs typeface="Calibri"/>
              </a:rPr>
              <a:t>Query: “refurbished laptop”</a:t>
            </a:r>
            <a:endParaRPr lang="en-US" sz="2400" dirty="0" smtClean="0">
              <a:solidFill>
                <a:srgbClr val="40008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242306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reeze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Breeze">
      <a:fillStyleLst>
        <a:solidFill>
          <a:schemeClr val="phClr"/>
        </a:solidFill>
        <a:gradFill rotWithShape="1">
          <a:gsLst>
            <a:gs pos="31000">
              <a:schemeClr val="phClr">
                <a:tint val="100000"/>
                <a:shade val="100000"/>
                <a:satMod val="120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shade val="100000"/>
                <a:satMod val="120000"/>
              </a:schemeClr>
            </a:gs>
            <a:gs pos="69000">
              <a:schemeClr val="phClr">
                <a:tint val="80000"/>
                <a:shade val="100000"/>
                <a:satMod val="150000"/>
              </a:schemeClr>
            </a:gs>
            <a:gs pos="100000">
              <a:schemeClr val="phClr">
                <a:tint val="50000"/>
                <a:shade val="100000"/>
                <a:satMod val="15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dbl" algn="ctr">
          <a:solidFill>
            <a:schemeClr val="phClr"/>
          </a:solidFill>
          <a:prstDash val="solid"/>
        </a:ln>
        <a:ln w="31750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sx="101000" sy="101000" rotWithShape="0">
              <a:srgbClr val="000000">
                <a:alpha val="40000"/>
              </a:srgbClr>
            </a:outerShdw>
          </a:effectLst>
        </a:effectStyle>
        <a:effectStyle>
          <a:effectLst>
            <a:innerShdw blurRad="127000" dist="25400" dir="13500000">
              <a:srgbClr val="C0C0C0">
                <a:alpha val="75000"/>
              </a:srgbClr>
            </a:innerShdw>
            <a:outerShdw blurRad="88900" dist="25400" dir="5400000" sx="102000" sy="102000" algn="ctr" rotWithShape="0">
              <a:srgbClr val="C0C0C0">
                <a:alpha val="40000"/>
              </a:srgbClr>
            </a:outerShdw>
          </a:effectLst>
          <a:scene3d>
            <a:camera prst="perspectiveLeft" fov="300000"/>
            <a:lightRig rig="soft" dir="l">
              <a:rot lat="0" lon="0" rev="4200000"/>
            </a:lightRig>
          </a:scene3d>
          <a:sp3d extrusionH="38100" prstMaterial="powder">
            <a:bevelT w="50800" h="88900" prst="convex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40000"/>
                <a:satMod val="400000"/>
              </a:schemeClr>
              <a:schemeClr val="phClr">
                <a:tint val="10000"/>
                <a:satMod val="20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Breeze.thmx</Template>
  <TotalTime>2337</TotalTime>
  <Words>652</Words>
  <Application>Microsoft Macintosh PowerPoint</Application>
  <PresentationFormat>On-screen Show (4:3)</PresentationFormat>
  <Paragraphs>224</Paragraphs>
  <Slides>30</Slides>
  <Notes>2</Notes>
  <HiddenSlides>1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Breeze</vt:lpstr>
      <vt:lpstr>PowerPoint Presentation</vt:lpstr>
      <vt:lpstr>Faceted Search System</vt:lpstr>
      <vt:lpstr>Faceted Search System</vt:lpstr>
      <vt:lpstr>Faceted Search System</vt:lpstr>
      <vt:lpstr>Problem Definition</vt:lpstr>
      <vt:lpstr>Is This Topic Too Narrow?</vt:lpstr>
      <vt:lpstr>Is This Topic Too Narrow? No!</vt:lpstr>
      <vt:lpstr>Why Unhappy with Current Websites?</vt:lpstr>
      <vt:lpstr>Why Unhappy with Current Websites?</vt:lpstr>
      <vt:lpstr>What Makes a Good Partition?</vt:lpstr>
      <vt:lpstr>What Makes a Good Partition?</vt:lpstr>
      <vt:lpstr>Browsing Cost under Partition</vt:lpstr>
      <vt:lpstr>Browsing Cost under Partition</vt:lpstr>
      <vt:lpstr>Browsing Cost under Partition</vt:lpstr>
      <vt:lpstr>Browsing Cost under Partition</vt:lpstr>
      <vt:lpstr>Browsing Cost under Partition</vt:lpstr>
      <vt:lpstr>Browsing Cost under Partition</vt:lpstr>
      <vt:lpstr>Evaluation Metric</vt:lpstr>
      <vt:lpstr>Method 1: Dynamic Programming</vt:lpstr>
      <vt:lpstr>A Simple Baseline</vt:lpstr>
      <vt:lpstr>Learning to Partition</vt:lpstr>
      <vt:lpstr>Learning to Partition</vt:lpstr>
      <vt:lpstr>Learning to Partition</vt:lpstr>
      <vt:lpstr>Learning to Partition</vt:lpstr>
      <vt:lpstr>Partition by Different Parameters</vt:lpstr>
      <vt:lpstr>AvgCost</vt:lpstr>
      <vt:lpstr>Example Ranges</vt:lpstr>
      <vt:lpstr>Example Ranges</vt:lpstr>
      <vt:lpstr>Conclusion</vt:lpstr>
      <vt:lpstr>Q &amp; A</vt:lpstr>
    </vt:vector>
  </TitlesOfParts>
  <Company>University of Illinois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Xueqing Liu</dc:creator>
  <cp:lastModifiedBy>Xueqing Liu</cp:lastModifiedBy>
  <cp:revision>481</cp:revision>
  <dcterms:created xsi:type="dcterms:W3CDTF">2017-03-28T20:30:13Z</dcterms:created>
  <dcterms:modified xsi:type="dcterms:W3CDTF">2017-04-06T02:55:30Z</dcterms:modified>
</cp:coreProperties>
</file>

<file path=docProps/thumbnail.jpeg>
</file>